
<file path=[Content_Types].xml><?xml version="1.0" encoding="utf-8"?>
<Types xmlns="http://schemas.openxmlformats.org/package/2006/content-types">
  <Default Extension="xml" ContentType="application/xml"/>
  <Default Extension="jpg" ContentType="image/jpeg"/>
  <Default Extension="jpeg" ContentType="image/jpeg"/>
  <Default Extension="rels" ContentType="application/vnd.openxmlformats-package.relationships+xml"/>
  <Default Extension="gif" ContentType="image/gif"/>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89" r:id="rId3"/>
    <p:sldId id="259" r:id="rId4"/>
    <p:sldId id="287" r:id="rId5"/>
    <p:sldId id="283" r:id="rId6"/>
    <p:sldId id="260" r:id="rId7"/>
    <p:sldId id="262" r:id="rId8"/>
    <p:sldId id="263" r:id="rId9"/>
    <p:sldId id="275" r:id="rId10"/>
    <p:sldId id="265" r:id="rId11"/>
    <p:sldId id="284" r:id="rId12"/>
    <p:sldId id="264" r:id="rId13"/>
    <p:sldId id="267" r:id="rId14"/>
    <p:sldId id="288" r:id="rId15"/>
    <p:sldId id="271" r:id="rId16"/>
    <p:sldId id="285" r:id="rId17"/>
    <p:sldId id="269" r:id="rId18"/>
    <p:sldId id="270" r:id="rId19"/>
    <p:sldId id="268" r:id="rId20"/>
    <p:sldId id="281" r:id="rId21"/>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FCF394"/>
    <a:srgbClr val="B8DFB2"/>
    <a:srgbClr val="D6D8A7"/>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46" autoAdjust="0"/>
    <p:restoredTop sz="94660"/>
  </p:normalViewPr>
  <p:slideViewPr>
    <p:cSldViewPr snapToGrid="0">
      <p:cViewPr>
        <p:scale>
          <a:sx n="150" d="100"/>
          <a:sy n="150" d="100"/>
        </p:scale>
        <p:origin x="-1296" y="-320"/>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566BB6-CF7A-4C4A-B856-927B1830B684}" type="datetimeFigureOut">
              <a:rPr lang="en-GB" smtClean="0"/>
              <a:t>26/08/20</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38B76-26AC-4BA3-BCBD-C42717A5C0CD}" type="slidenum">
              <a:rPr lang="en-GB" smtClean="0"/>
              <a:t>‹#›</a:t>
            </a:fld>
            <a:endParaRPr lang="en-GB"/>
          </a:p>
        </p:txBody>
      </p:sp>
    </p:spTree>
    <p:extLst>
      <p:ext uri="{BB962C8B-B14F-4D97-AF65-F5344CB8AC3E}">
        <p14:creationId xmlns:p14="http://schemas.microsoft.com/office/powerpoint/2010/main" val="249402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9FB683EB-C461-4E7B-A64D-6A76C3567E8B}"/>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7BBBD37D-DE79-4223-BFFD-13F14D386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xmlns=""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xmlns="" id="{207BA1F1-D546-4FBD-A9FF-937DAFC67EBD}"/>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1CAEA38B-2883-4A3F-83AC-AE8C742FAC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14C6EBF-0A85-4C82-802E-8F0C2D25E0DA}"/>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24F17995-0E3C-49DE-8BF1-044F72DB4E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7FF73B2B-6BAD-4E79-9E3A-73C09270E375}"/>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6" name="Footer Placeholder 5">
            <a:extLst>
              <a:ext uri="{FF2B5EF4-FFF2-40B4-BE49-F238E27FC236}">
                <a16:creationId xmlns:a16="http://schemas.microsoft.com/office/drawing/2014/main" xmlns="" id="{A8F5F788-663B-4554-B3D5-BBE3D1A0EA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6FD0E22A-0D4B-44A0-96B8-E390ABA2198C}"/>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8" name="Footer Placeholder 7">
            <a:extLst>
              <a:ext uri="{FF2B5EF4-FFF2-40B4-BE49-F238E27FC236}">
                <a16:creationId xmlns:a16="http://schemas.microsoft.com/office/drawing/2014/main" xmlns="" id="{446AB426-08E6-4FF0-AB15-13FAA37D0A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830AF5E9-C8DD-4715-AB22-205B64693CEF}"/>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4" name="Footer Placeholder 3">
            <a:extLst>
              <a:ext uri="{FF2B5EF4-FFF2-40B4-BE49-F238E27FC236}">
                <a16:creationId xmlns:a16="http://schemas.microsoft.com/office/drawing/2014/main" xmlns="" id="{7DA3FE41-2964-4621-A3DE-DAB2CD915F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6C28CB9-AE40-47BC-92F6-26F09828B100}"/>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3" name="Footer Placeholder 2">
            <a:extLst>
              <a:ext uri="{FF2B5EF4-FFF2-40B4-BE49-F238E27FC236}">
                <a16:creationId xmlns:a16="http://schemas.microsoft.com/office/drawing/2014/main" xmlns="" id="{8FC6A391-9A3F-49AA-9312-952B0DEDCB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6866843-AE2D-4DD6-B98C-CE08E667D73D}"/>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6" name="Footer Placeholder 5">
            <a:extLst>
              <a:ext uri="{FF2B5EF4-FFF2-40B4-BE49-F238E27FC236}">
                <a16:creationId xmlns:a16="http://schemas.microsoft.com/office/drawing/2014/main" xmlns="" id="{41B82183-D8D3-40E2-8E73-79C7C64B63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C766842-BD15-4A52-8F61-C7432CAF127F}"/>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6" name="Footer Placeholder 5">
            <a:extLst>
              <a:ext uri="{FF2B5EF4-FFF2-40B4-BE49-F238E27FC236}">
                <a16:creationId xmlns:a16="http://schemas.microsoft.com/office/drawing/2014/main" xmlns="" id="{DDBEC805-B5DF-4DB7-BB3B-7565E1118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D354F67-49D5-4B39-A139-C35EDBCAF3CC}"/>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5532109D-C687-44A9-9AA8-B9DF68423A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BE5AB8A-D474-4B2D-9043-64AFD84111E6}"/>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C8D28B91-D46C-47CF-B9B4-60ADC6CB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F394"/>
            </a:gs>
            <a:gs pos="74000">
              <a:srgbClr val="FCF394">
                <a:lumMod val="45000"/>
                <a:lumOff val="55000"/>
              </a:srgbClr>
            </a:gs>
            <a:gs pos="83000">
              <a:srgbClr val="FCF394">
                <a:lumMod val="45000"/>
                <a:lumOff val="55000"/>
              </a:srgbClr>
            </a:gs>
            <a:gs pos="100000">
              <a:srgbClr val="FCF394">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gif"/><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4" Type="http://schemas.openxmlformats.org/officeDocument/2006/relationships/image" Target="../media/image3.png"/><Relationship Id="rId5"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hyperlink" Target="http://www.mccrimmons.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4"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6.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8.jpg"/></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4" Type="http://schemas.microsoft.com/office/2007/relationships/hdphoto" Target="../media/hdphoto2.wdp"/><Relationship Id="rId5"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image" Target="../media/image1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g"/><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C4463891-6F37-41EA-8DFB-A4EB888CF1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8334" y="2176027"/>
            <a:ext cx="6345976" cy="4698751"/>
          </a:xfrm>
          <a:prstGeom prst="rect">
            <a:avLst/>
          </a:prstGeom>
        </p:spPr>
      </p:pic>
      <p:sp>
        <p:nvSpPr>
          <p:cNvPr id="2" name="Title 1">
            <a:extLst>
              <a:ext uri="{FF2B5EF4-FFF2-40B4-BE49-F238E27FC236}">
                <a16:creationId xmlns:a16="http://schemas.microsoft.com/office/drawing/2014/main" xmlns="" id="{905ACE9D-F3ED-4E62-9984-14FB55E4EBEB}"/>
              </a:ext>
            </a:extLst>
          </p:cNvPr>
          <p:cNvSpPr>
            <a:spLocks noGrp="1"/>
          </p:cNvSpPr>
          <p:nvPr>
            <p:ph type="title"/>
          </p:nvPr>
        </p:nvSpPr>
        <p:spPr>
          <a:xfrm>
            <a:off x="497005" y="369118"/>
            <a:ext cx="8543925" cy="1325563"/>
          </a:xfrm>
        </p:spPr>
        <p:txBody>
          <a:bodyPr>
            <a:normAutofit/>
          </a:bodyPr>
          <a:lstStyle/>
          <a:p>
            <a:pPr algn="ctr"/>
            <a:r>
              <a:rPr lang="en-GB" sz="7200" b="1" dirty="0"/>
              <a:t>Year 4</a:t>
            </a:r>
          </a:p>
        </p:txBody>
      </p:sp>
      <p:sp>
        <p:nvSpPr>
          <p:cNvPr id="3" name="Content Placeholder 2">
            <a:extLst>
              <a:ext uri="{FF2B5EF4-FFF2-40B4-BE49-F238E27FC236}">
                <a16:creationId xmlns:a16="http://schemas.microsoft.com/office/drawing/2014/main" xmlns="" id="{390EE331-91E4-40E7-B3D9-7FC3C34A0704}"/>
              </a:ext>
            </a:extLst>
          </p:cNvPr>
          <p:cNvSpPr>
            <a:spLocks noGrp="1"/>
          </p:cNvSpPr>
          <p:nvPr>
            <p:ph idx="1"/>
          </p:nvPr>
        </p:nvSpPr>
        <p:spPr>
          <a:xfrm>
            <a:off x="497005" y="1694681"/>
            <a:ext cx="8543925" cy="481347"/>
          </a:xfrm>
        </p:spPr>
        <p:txBody>
          <a:bodyPr/>
          <a:lstStyle/>
          <a:p>
            <a:pPr marL="0" indent="0" algn="ctr">
              <a:buNone/>
            </a:pPr>
            <a:r>
              <a:rPr lang="en-GB" dirty="0" smtClean="0"/>
              <a:t>God loves us in our differences</a:t>
            </a:r>
            <a:endParaRPr lang="en-GB" dirty="0"/>
          </a:p>
        </p:txBody>
      </p:sp>
      <p:sp>
        <p:nvSpPr>
          <p:cNvPr id="6" name="Rectangle: Rounded Corners 5">
            <a:extLst>
              <a:ext uri="{FF2B5EF4-FFF2-40B4-BE49-F238E27FC236}">
                <a16:creationId xmlns:a16="http://schemas.microsoft.com/office/drawing/2014/main" xmlns=""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xmlns="" id="{F2803C26-5B18-47CC-B5A0-28B739FC4C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609557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4760764"/>
            <a:ext cx="4521969" cy="1477328"/>
          </a:xfrm>
          <a:prstGeom prst="rect">
            <a:avLst/>
          </a:prstGeom>
          <a:noFill/>
        </p:spPr>
        <p:txBody>
          <a:bodyPr wrap="square" rtlCol="0">
            <a:spAutoFit/>
          </a:bodyPr>
          <a:lstStyle/>
          <a:p>
            <a:pPr>
              <a:lnSpc>
                <a:spcPts val="1080"/>
              </a:lnSpc>
            </a:pPr>
            <a:r>
              <a:rPr lang="en-US" sz="900" i="1" dirty="0" smtClean="0">
                <a:latin typeface="Arial"/>
                <a:cs typeface="Arial"/>
              </a:rPr>
              <a:t>Acknowledgements</a:t>
            </a:r>
            <a:endParaRPr lang="en-US" sz="900" i="1" dirty="0">
              <a:latin typeface="Arial"/>
              <a:cs typeface="Arial"/>
            </a:endParaRPr>
          </a:p>
          <a:p>
            <a:pPr>
              <a:lnSpc>
                <a:spcPts val="1080"/>
              </a:lnSpc>
            </a:pPr>
            <a:r>
              <a:rPr lang="en-US" sz="900" dirty="0">
                <a:latin typeface="Arial"/>
                <a:cs typeface="Arial"/>
              </a:rPr>
              <a:t>Most of the mages 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pPr>
              <a:lnSpc>
                <a:spcPts val="1080"/>
              </a:lnSpc>
            </a:pPr>
            <a:endParaRPr lang="en-US" sz="900" dirty="0">
              <a:latin typeface="Arial"/>
              <a:cs typeface="Arial"/>
            </a:endParaRPr>
          </a:p>
          <a:p>
            <a:pPr>
              <a:lnSpc>
                <a:spcPts val="1080"/>
              </a:lnSpc>
            </a:pPr>
            <a:r>
              <a:rPr lang="en-US" sz="900" i="1" dirty="0">
                <a:latin typeface="Arial"/>
                <a:cs typeface="Arial"/>
              </a:rPr>
              <a:t>Other image credits</a:t>
            </a:r>
          </a:p>
          <a:p>
            <a:pPr>
              <a:lnSpc>
                <a:spcPts val="1080"/>
              </a:lnSpc>
            </a:pPr>
            <a:endParaRPr lang="en-US" sz="900" dirty="0">
              <a:latin typeface="Arial"/>
              <a:cs typeface="Arial"/>
            </a:endParaRPr>
          </a:p>
          <a:p>
            <a:pPr>
              <a:lnSpc>
                <a:spcPts val="1080"/>
              </a:lnSpc>
            </a:pPr>
            <a:r>
              <a:rPr lang="en-US" sz="900" dirty="0" smtClean="0">
                <a:latin typeface="Arial"/>
                <a:cs typeface="Arial"/>
              </a:rPr>
              <a:t>13 &amp; 14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Fauxels</a:t>
            </a:r>
            <a:r>
              <a:rPr lang="en-US" sz="900" dirty="0" smtClean="0">
                <a:latin typeface="Arial"/>
                <a:cs typeface="Arial"/>
              </a:rPr>
              <a:t>)</a:t>
            </a:r>
            <a:endParaRPr lang="en-GB" sz="900" dirty="0">
              <a:latin typeface="Arial"/>
              <a:cs typeface="Arial"/>
            </a:endParaRPr>
          </a:p>
          <a:p>
            <a:pPr>
              <a:lnSpc>
                <a:spcPts val="1080"/>
              </a:lnSpc>
            </a:pPr>
            <a:r>
              <a:rPr lang="en-US" sz="900" dirty="0" smtClean="0">
                <a:latin typeface="Arial"/>
                <a:cs typeface="Arial"/>
              </a:rPr>
              <a:t>16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Agung</a:t>
            </a:r>
            <a:r>
              <a:rPr lang="en-US" sz="900" dirty="0">
                <a:latin typeface="Arial"/>
                <a:cs typeface="Arial"/>
              </a:rPr>
              <a:t> </a:t>
            </a:r>
            <a:r>
              <a:rPr lang="en-US" sz="900" dirty="0" err="1">
                <a:latin typeface="Arial"/>
                <a:cs typeface="Arial"/>
              </a:rPr>
              <a:t>Pandit</a:t>
            </a:r>
            <a:r>
              <a:rPr lang="en-US" sz="900" dirty="0">
                <a:latin typeface="Arial"/>
                <a:cs typeface="Arial"/>
              </a:rPr>
              <a:t> </a:t>
            </a:r>
            <a:r>
              <a:rPr lang="en-US" sz="900" dirty="0" err="1">
                <a:latin typeface="Arial"/>
                <a:cs typeface="Arial"/>
              </a:rPr>
              <a:t>Wiguna</a:t>
            </a:r>
            <a:r>
              <a:rPr lang="en-US" sz="900" dirty="0" smtClean="0">
                <a:latin typeface="Arial"/>
                <a:cs typeface="Arial"/>
              </a:rPr>
              <a:t>)</a:t>
            </a:r>
            <a:endParaRPr lang="en-GB" sz="900" dirty="0">
              <a:latin typeface="Arial"/>
              <a:cs typeface="Arial"/>
            </a:endParaRPr>
          </a:p>
          <a:p>
            <a:pPr>
              <a:lnSpc>
                <a:spcPts val="1080"/>
              </a:lnSpc>
            </a:pPr>
            <a:r>
              <a:rPr lang="en-US" sz="900" dirty="0" smtClean="0">
                <a:latin typeface="Arial"/>
                <a:cs typeface="Arial"/>
              </a:rPr>
              <a:t>17	</a:t>
            </a:r>
            <a:r>
              <a:rPr lang="en-US" sz="900" dirty="0" err="1" smtClean="0">
                <a:latin typeface="Arial"/>
                <a:cs typeface="Arial"/>
              </a:rPr>
              <a:t>Pexels</a:t>
            </a:r>
            <a:r>
              <a:rPr lang="en-US" sz="900" dirty="0" smtClean="0">
                <a:latin typeface="Arial"/>
                <a:cs typeface="Arial"/>
              </a:rPr>
              <a:t> (Jorge </a:t>
            </a:r>
            <a:r>
              <a:rPr lang="en-US" sz="900" dirty="0" err="1">
                <a:latin typeface="Arial"/>
                <a:cs typeface="Arial"/>
              </a:rPr>
              <a:t>Barreto</a:t>
            </a:r>
            <a:r>
              <a:rPr lang="en-US" sz="900" dirty="0" smtClean="0">
                <a:latin typeface="Arial"/>
                <a:cs typeface="Arial"/>
              </a:rPr>
              <a:t>)</a:t>
            </a:r>
            <a:endParaRPr lang="en-GB" sz="900" dirty="0">
              <a:latin typeface="Arial"/>
              <a:cs typeface="Arial"/>
            </a:endParaRPr>
          </a:p>
          <a:p>
            <a:pPr>
              <a:lnSpc>
                <a:spcPts val="1080"/>
              </a:lnSpc>
            </a:pPr>
            <a:r>
              <a:rPr lang="en-US" sz="900" dirty="0" smtClean="0">
                <a:latin typeface="Arial"/>
                <a:cs typeface="Arial"/>
              </a:rPr>
              <a:t>18</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Porapak</a:t>
            </a:r>
            <a:r>
              <a:rPr lang="en-US" sz="900" dirty="0">
                <a:latin typeface="Arial"/>
                <a:cs typeface="Arial"/>
              </a:rPr>
              <a:t> </a:t>
            </a:r>
            <a:r>
              <a:rPr lang="en-US" sz="900" dirty="0" err="1">
                <a:latin typeface="Arial"/>
                <a:cs typeface="Arial"/>
              </a:rPr>
              <a:t>Apichodilok</a:t>
            </a:r>
            <a:r>
              <a:rPr lang="en-US" sz="900" dirty="0">
                <a:latin typeface="Arial"/>
                <a:cs typeface="Arial"/>
              </a:rPr>
              <a:t>) </a:t>
            </a:r>
            <a:endParaRPr lang="en-GB" sz="900" dirty="0">
              <a:latin typeface="Arial"/>
              <a:cs typeface="Arial"/>
            </a:endParaRPr>
          </a:p>
        </p:txBody>
      </p:sp>
      <p:sp>
        <p:nvSpPr>
          <p:cNvPr id="10" name="TextBox 9"/>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1" name="TextBox 10"/>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2" name="TextBox 11"/>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3" name="Picture 12" descr="play-1873546_1280.png">
            <a:hlinkClick r:id="" action="ppaction://hlinkshowjump?jump=nextslide"/>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323613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a16="http://schemas.microsoft.com/office/drawing/2014/main" xmlns="" id="{390EE331-91E4-40E7-B3D9-7FC3C34A0704}"/>
              </a:ext>
            </a:extLst>
          </p:cNvPr>
          <p:cNvSpPr>
            <a:spLocks noGrp="1"/>
          </p:cNvSpPr>
          <p:nvPr>
            <p:ph idx="1"/>
          </p:nvPr>
        </p:nvSpPr>
        <p:spPr>
          <a:xfrm>
            <a:off x="681038" y="1584951"/>
            <a:ext cx="8855901" cy="1573461"/>
          </a:xfrm>
        </p:spPr>
        <p:txBody>
          <a:bodyPr>
            <a:normAutofit/>
          </a:bodyPr>
          <a:lstStyle/>
          <a:p>
            <a:pPr marL="0" indent="0">
              <a:lnSpc>
                <a:spcPts val="2880"/>
              </a:lnSpc>
              <a:spcBef>
                <a:spcPts val="0"/>
              </a:spcBef>
              <a:buNone/>
            </a:pPr>
            <a:r>
              <a:rPr lang="en-GB" sz="2400" dirty="0"/>
              <a:t>To make links and connections to show that we are all </a:t>
            </a:r>
            <a:r>
              <a:rPr lang="en-GB" sz="2400" dirty="0" smtClean="0"/>
              <a:t>different.</a:t>
            </a:r>
            <a:br>
              <a:rPr lang="en-GB" sz="2400" dirty="0" smtClean="0"/>
            </a:br>
            <a:r>
              <a:rPr lang="en-GB" sz="2400" dirty="0" smtClean="0"/>
              <a:t>To </a:t>
            </a:r>
            <a:r>
              <a:rPr lang="en-GB" sz="2400" dirty="0"/>
              <a:t>celebrate these differences as we appreciate that God’s love accepts us as we are now and as we change.</a:t>
            </a:r>
          </a:p>
        </p:txBody>
      </p:sp>
      <p:pic>
        <p:nvPicPr>
          <p:cNvPr id="11" name="Picture 10">
            <a:hlinkClick r:id="" action="ppaction://hlinkshowjump?jump=endshow"/>
            <a:extLst>
              <a:ext uri="{FF2B5EF4-FFF2-40B4-BE49-F238E27FC236}">
                <a16:creationId xmlns:a16="http://schemas.microsoft.com/office/drawing/2014/main" xmlns="" id="{B2698CA5-EAE0-4511-83A9-3874E0C8C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xmlns=""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5" name="Picture 4">
            <a:extLst>
              <a:ext uri="{FF2B5EF4-FFF2-40B4-BE49-F238E27FC236}">
                <a16:creationId xmlns:a16="http://schemas.microsoft.com/office/drawing/2014/main" xmlns="" id="{9A430FDC-795A-49F8-946B-14E55781F9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2732" y="2792696"/>
            <a:ext cx="3926956" cy="3624883"/>
          </a:xfrm>
          <a:prstGeom prst="rect">
            <a:avLst/>
          </a:prstGeom>
          <a:ln>
            <a:noFill/>
          </a:ln>
          <a:effectLst>
            <a:softEdge rad="112500"/>
          </a:effectLst>
        </p:spPr>
      </p:pic>
    </p:spTree>
    <p:extLst>
      <p:ext uri="{BB962C8B-B14F-4D97-AF65-F5344CB8AC3E}">
        <p14:creationId xmlns:p14="http://schemas.microsoft.com/office/powerpoint/2010/main" val="629595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50">
            <a:hlinkClick r:id="" action="ppaction://hlinkshowjump?jump=endshow"/>
            <a:extLst>
              <a:ext uri="{FF2B5EF4-FFF2-40B4-BE49-F238E27FC236}">
                <a16:creationId xmlns="" xmlns:a16="http://schemas.microsoft.com/office/drawing/2014/main" id="{29652A65-CCE0-4641-8644-9054D79CEE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52" name="Rectangle: Rounded Corners 51">
            <a:extLst>
              <a:ext uri="{FF2B5EF4-FFF2-40B4-BE49-F238E27FC236}">
                <a16:creationId xmlns="" xmlns:a16="http://schemas.microsoft.com/office/drawing/2014/main" id="{EBF85B0E-777B-48F5-BAA2-44946896CAAD}"/>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3" name="Picture 2">
            <a:extLst>
              <a:ext uri="{FF2B5EF4-FFF2-40B4-BE49-F238E27FC236}">
                <a16:creationId xmlns="" xmlns:a16="http://schemas.microsoft.com/office/drawing/2014/main" id="{849D05F8-F115-43AE-A2DB-A7625D4335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87" y="555652"/>
            <a:ext cx="6249098" cy="595341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5" name="TextBox 24">
            <a:extLst>
              <a:ext uri="{FF2B5EF4-FFF2-40B4-BE49-F238E27FC236}">
                <a16:creationId xmlns="" xmlns:a16="http://schemas.microsoft.com/office/drawing/2014/main" id="{F21DF3CE-30F1-4742-986A-9AC711B3B4E9}"/>
              </a:ext>
            </a:extLst>
          </p:cNvPr>
          <p:cNvSpPr txBox="1"/>
          <p:nvPr/>
        </p:nvSpPr>
        <p:spPr>
          <a:xfrm>
            <a:off x="800792" y="891551"/>
            <a:ext cx="766406" cy="461665"/>
          </a:xfrm>
          <a:prstGeom prst="rect">
            <a:avLst/>
          </a:prstGeom>
          <a:noFill/>
        </p:spPr>
        <p:txBody>
          <a:bodyPr wrap="none" rtlCol="0">
            <a:spAutoFit/>
          </a:bodyPr>
          <a:lstStyle/>
          <a:p>
            <a:r>
              <a:rPr lang="en-GB" sz="2400" dirty="0">
                <a:latin typeface="Arial"/>
              </a:rPr>
              <a:t>God</a:t>
            </a:r>
          </a:p>
        </p:txBody>
      </p:sp>
      <p:sp>
        <p:nvSpPr>
          <p:cNvPr id="29" name="TextBox 28">
            <a:extLst>
              <a:ext uri="{FF2B5EF4-FFF2-40B4-BE49-F238E27FC236}">
                <a16:creationId xmlns="" xmlns:a16="http://schemas.microsoft.com/office/drawing/2014/main" id="{603F65B4-5EA6-4C02-93ED-AF78CF4AD6AC}"/>
              </a:ext>
            </a:extLst>
          </p:cNvPr>
          <p:cNvSpPr txBox="1"/>
          <p:nvPr/>
        </p:nvSpPr>
        <p:spPr>
          <a:xfrm>
            <a:off x="800793" y="1596663"/>
            <a:ext cx="749123" cy="461665"/>
          </a:xfrm>
          <a:prstGeom prst="rect">
            <a:avLst/>
          </a:prstGeom>
          <a:noFill/>
        </p:spPr>
        <p:txBody>
          <a:bodyPr wrap="none" rtlCol="0">
            <a:spAutoFit/>
          </a:bodyPr>
          <a:lstStyle/>
          <a:p>
            <a:r>
              <a:rPr lang="en-GB" sz="2400" dirty="0">
                <a:latin typeface="Arial"/>
              </a:rPr>
              <a:t>gifts</a:t>
            </a:r>
          </a:p>
        </p:txBody>
      </p:sp>
      <p:sp>
        <p:nvSpPr>
          <p:cNvPr id="57" name="TextBox 56">
            <a:extLst>
              <a:ext uri="{FF2B5EF4-FFF2-40B4-BE49-F238E27FC236}">
                <a16:creationId xmlns="" xmlns:a16="http://schemas.microsoft.com/office/drawing/2014/main" id="{A3E406B9-8378-42EF-9C4B-6C6B9ACD0324}"/>
              </a:ext>
            </a:extLst>
          </p:cNvPr>
          <p:cNvSpPr txBox="1"/>
          <p:nvPr/>
        </p:nvSpPr>
        <p:spPr>
          <a:xfrm>
            <a:off x="800793" y="2301775"/>
            <a:ext cx="1091465" cy="461665"/>
          </a:xfrm>
          <a:prstGeom prst="rect">
            <a:avLst/>
          </a:prstGeom>
          <a:noFill/>
        </p:spPr>
        <p:txBody>
          <a:bodyPr wrap="none" rtlCol="0">
            <a:spAutoFit/>
          </a:bodyPr>
          <a:lstStyle/>
          <a:p>
            <a:r>
              <a:rPr lang="en-GB" sz="2400" dirty="0">
                <a:latin typeface="Arial"/>
              </a:rPr>
              <a:t>talents</a:t>
            </a:r>
          </a:p>
        </p:txBody>
      </p:sp>
      <p:sp>
        <p:nvSpPr>
          <p:cNvPr id="59" name="TextBox 58">
            <a:extLst>
              <a:ext uri="{FF2B5EF4-FFF2-40B4-BE49-F238E27FC236}">
                <a16:creationId xmlns="" xmlns:a16="http://schemas.microsoft.com/office/drawing/2014/main" id="{B3CDE664-68DC-46E3-BAB7-EE1E3A4EB15D}"/>
              </a:ext>
            </a:extLst>
          </p:cNvPr>
          <p:cNvSpPr txBox="1"/>
          <p:nvPr/>
        </p:nvSpPr>
        <p:spPr>
          <a:xfrm>
            <a:off x="800791" y="3020117"/>
            <a:ext cx="1530738" cy="461665"/>
          </a:xfrm>
          <a:prstGeom prst="rect">
            <a:avLst/>
          </a:prstGeom>
          <a:noFill/>
        </p:spPr>
        <p:txBody>
          <a:bodyPr wrap="none" rtlCol="0">
            <a:spAutoFit/>
          </a:bodyPr>
          <a:lstStyle/>
          <a:p>
            <a:r>
              <a:rPr lang="en-GB" sz="2400" dirty="0">
                <a:latin typeface="Arial"/>
              </a:rPr>
              <a:t>difference</a:t>
            </a:r>
          </a:p>
        </p:txBody>
      </p:sp>
      <p:sp>
        <p:nvSpPr>
          <p:cNvPr id="61" name="TextBox 60">
            <a:extLst>
              <a:ext uri="{FF2B5EF4-FFF2-40B4-BE49-F238E27FC236}">
                <a16:creationId xmlns="" xmlns:a16="http://schemas.microsoft.com/office/drawing/2014/main" id="{4B400BDD-3C44-47E6-B4D9-D7C164DAFA97}"/>
              </a:ext>
            </a:extLst>
          </p:cNvPr>
          <p:cNvSpPr txBox="1"/>
          <p:nvPr/>
        </p:nvSpPr>
        <p:spPr>
          <a:xfrm>
            <a:off x="800791" y="3745341"/>
            <a:ext cx="1954381" cy="461665"/>
          </a:xfrm>
          <a:prstGeom prst="rect">
            <a:avLst/>
          </a:prstGeom>
          <a:noFill/>
        </p:spPr>
        <p:txBody>
          <a:bodyPr wrap="none" rtlCol="0">
            <a:spAutoFit/>
          </a:bodyPr>
          <a:lstStyle/>
          <a:p>
            <a:r>
              <a:rPr lang="en-GB" sz="2400" dirty="0">
                <a:latin typeface="Arial"/>
              </a:rPr>
              <a:t>development</a:t>
            </a:r>
          </a:p>
        </p:txBody>
      </p:sp>
      <p:sp>
        <p:nvSpPr>
          <p:cNvPr id="63" name="TextBox 62">
            <a:extLst>
              <a:ext uri="{FF2B5EF4-FFF2-40B4-BE49-F238E27FC236}">
                <a16:creationId xmlns="" xmlns:a16="http://schemas.microsoft.com/office/drawing/2014/main" id="{C1070B43-4172-4DAF-BE40-DFBA63117CB7}"/>
              </a:ext>
            </a:extLst>
          </p:cNvPr>
          <p:cNvSpPr txBox="1"/>
          <p:nvPr/>
        </p:nvSpPr>
        <p:spPr>
          <a:xfrm>
            <a:off x="800789" y="4462444"/>
            <a:ext cx="1194408" cy="461665"/>
          </a:xfrm>
          <a:prstGeom prst="rect">
            <a:avLst/>
          </a:prstGeom>
          <a:noFill/>
        </p:spPr>
        <p:txBody>
          <a:bodyPr wrap="none" rtlCol="0">
            <a:spAutoFit/>
          </a:bodyPr>
          <a:lstStyle/>
          <a:p>
            <a:r>
              <a:rPr lang="en-GB" sz="2400" dirty="0">
                <a:latin typeface="Arial"/>
              </a:rPr>
              <a:t>change</a:t>
            </a:r>
          </a:p>
        </p:txBody>
      </p:sp>
      <p:sp>
        <p:nvSpPr>
          <p:cNvPr id="65" name="TextBox 64">
            <a:extLst>
              <a:ext uri="{FF2B5EF4-FFF2-40B4-BE49-F238E27FC236}">
                <a16:creationId xmlns="" xmlns:a16="http://schemas.microsoft.com/office/drawing/2014/main" id="{81007535-E150-499F-9C0A-B403CD0BFB19}"/>
              </a:ext>
            </a:extLst>
          </p:cNvPr>
          <p:cNvSpPr txBox="1"/>
          <p:nvPr/>
        </p:nvSpPr>
        <p:spPr>
          <a:xfrm>
            <a:off x="800790" y="5175143"/>
            <a:ext cx="1621808" cy="461665"/>
          </a:xfrm>
          <a:prstGeom prst="rect">
            <a:avLst/>
          </a:prstGeom>
          <a:noFill/>
        </p:spPr>
        <p:txBody>
          <a:bodyPr wrap="none" rtlCol="0">
            <a:spAutoFit/>
          </a:bodyPr>
          <a:lstStyle/>
          <a:p>
            <a:r>
              <a:rPr lang="en-GB" sz="2400" dirty="0">
                <a:latin typeface="Arial"/>
              </a:rPr>
              <a:t>stereotype</a:t>
            </a:r>
          </a:p>
        </p:txBody>
      </p:sp>
      <p:sp>
        <p:nvSpPr>
          <p:cNvPr id="67" name="TextBox 66">
            <a:extLst>
              <a:ext uri="{FF2B5EF4-FFF2-40B4-BE49-F238E27FC236}">
                <a16:creationId xmlns="" xmlns:a16="http://schemas.microsoft.com/office/drawing/2014/main" id="{D5B8844E-51F6-4AAF-85EB-97B78847CC38}"/>
              </a:ext>
            </a:extLst>
          </p:cNvPr>
          <p:cNvSpPr txBox="1"/>
          <p:nvPr/>
        </p:nvSpPr>
        <p:spPr>
          <a:xfrm>
            <a:off x="1052160" y="5887940"/>
            <a:ext cx="1758865" cy="461665"/>
          </a:xfrm>
          <a:prstGeom prst="rect">
            <a:avLst/>
          </a:prstGeom>
          <a:noFill/>
        </p:spPr>
        <p:txBody>
          <a:bodyPr wrap="none" rtlCol="0">
            <a:spAutoFit/>
          </a:bodyPr>
          <a:lstStyle/>
          <a:p>
            <a:r>
              <a:rPr lang="en-GB" sz="2400" dirty="0">
                <a:latin typeface="Arial"/>
              </a:rPr>
              <a:t>acceptance</a:t>
            </a:r>
          </a:p>
        </p:txBody>
      </p:sp>
      <p:sp>
        <p:nvSpPr>
          <p:cNvPr id="69" name="TextBox 68">
            <a:extLst>
              <a:ext uri="{FF2B5EF4-FFF2-40B4-BE49-F238E27FC236}">
                <a16:creationId xmlns="" xmlns:a16="http://schemas.microsoft.com/office/drawing/2014/main" id="{36B6808E-10CA-4243-8BB7-7F47DFC8C9A6}"/>
              </a:ext>
            </a:extLst>
          </p:cNvPr>
          <p:cNvSpPr txBox="1"/>
          <p:nvPr/>
        </p:nvSpPr>
        <p:spPr>
          <a:xfrm>
            <a:off x="2884406" y="879614"/>
            <a:ext cx="1176825" cy="461665"/>
          </a:xfrm>
          <a:prstGeom prst="rect">
            <a:avLst/>
          </a:prstGeom>
          <a:noFill/>
        </p:spPr>
        <p:txBody>
          <a:bodyPr wrap="none" rtlCol="0">
            <a:spAutoFit/>
          </a:bodyPr>
          <a:lstStyle/>
          <a:p>
            <a:r>
              <a:rPr lang="en-GB" sz="2400" dirty="0">
                <a:latin typeface="Arial"/>
              </a:rPr>
              <a:t>cultural</a:t>
            </a:r>
          </a:p>
        </p:txBody>
      </p:sp>
      <p:sp>
        <p:nvSpPr>
          <p:cNvPr id="71" name="TextBox 70">
            <a:extLst>
              <a:ext uri="{FF2B5EF4-FFF2-40B4-BE49-F238E27FC236}">
                <a16:creationId xmlns="" xmlns:a16="http://schemas.microsoft.com/office/drawing/2014/main" id="{B3CFBC58-C5FE-41BB-9BBE-81404EB15ECC}"/>
              </a:ext>
            </a:extLst>
          </p:cNvPr>
          <p:cNvSpPr txBox="1"/>
          <p:nvPr/>
        </p:nvSpPr>
        <p:spPr>
          <a:xfrm>
            <a:off x="2884405" y="1593115"/>
            <a:ext cx="1467920" cy="461665"/>
          </a:xfrm>
          <a:prstGeom prst="rect">
            <a:avLst/>
          </a:prstGeom>
          <a:noFill/>
        </p:spPr>
        <p:txBody>
          <a:bodyPr wrap="none" rtlCol="0">
            <a:spAutoFit/>
          </a:bodyPr>
          <a:lstStyle/>
          <a:p>
            <a:r>
              <a:rPr lang="en-GB" sz="2400" dirty="0">
                <a:latin typeface="Arial"/>
              </a:rPr>
              <a:t>biological</a:t>
            </a:r>
          </a:p>
        </p:txBody>
      </p:sp>
      <p:sp>
        <p:nvSpPr>
          <p:cNvPr id="73" name="TextBox 72">
            <a:extLst>
              <a:ext uri="{FF2B5EF4-FFF2-40B4-BE49-F238E27FC236}">
                <a16:creationId xmlns="" xmlns:a16="http://schemas.microsoft.com/office/drawing/2014/main" id="{59B595A8-583D-4ACF-ACA3-89F4003461FD}"/>
              </a:ext>
            </a:extLst>
          </p:cNvPr>
          <p:cNvSpPr txBox="1"/>
          <p:nvPr/>
        </p:nvSpPr>
        <p:spPr>
          <a:xfrm>
            <a:off x="2884406" y="2298227"/>
            <a:ext cx="1197764" cy="461665"/>
          </a:xfrm>
          <a:prstGeom prst="rect">
            <a:avLst/>
          </a:prstGeom>
          <a:noFill/>
        </p:spPr>
        <p:txBody>
          <a:bodyPr wrap="none" rtlCol="0">
            <a:spAutoFit/>
          </a:bodyPr>
          <a:lstStyle/>
          <a:p>
            <a:r>
              <a:rPr lang="en-GB" sz="2400" dirty="0">
                <a:latin typeface="Arial"/>
              </a:rPr>
              <a:t>respect</a:t>
            </a:r>
          </a:p>
        </p:txBody>
      </p:sp>
      <p:sp>
        <p:nvSpPr>
          <p:cNvPr id="75" name="TextBox 74">
            <a:extLst>
              <a:ext uri="{FF2B5EF4-FFF2-40B4-BE49-F238E27FC236}">
                <a16:creationId xmlns="" xmlns:a16="http://schemas.microsoft.com/office/drawing/2014/main" id="{7FEE3564-4E8E-48B1-A34F-1CB8E14D169C}"/>
              </a:ext>
            </a:extLst>
          </p:cNvPr>
          <p:cNvSpPr txBox="1"/>
          <p:nvPr/>
        </p:nvSpPr>
        <p:spPr>
          <a:xfrm>
            <a:off x="2884405" y="3016569"/>
            <a:ext cx="1347845" cy="461665"/>
          </a:xfrm>
          <a:prstGeom prst="rect">
            <a:avLst/>
          </a:prstGeom>
          <a:noFill/>
        </p:spPr>
        <p:txBody>
          <a:bodyPr wrap="none" rtlCol="0">
            <a:spAutoFit/>
          </a:bodyPr>
          <a:lstStyle/>
          <a:p>
            <a:r>
              <a:rPr lang="en-GB" sz="2400" dirty="0">
                <a:latin typeface="Arial"/>
              </a:rPr>
              <a:t>courtesy</a:t>
            </a:r>
          </a:p>
        </p:txBody>
      </p:sp>
      <p:sp>
        <p:nvSpPr>
          <p:cNvPr id="77" name="TextBox 76">
            <a:extLst>
              <a:ext uri="{FF2B5EF4-FFF2-40B4-BE49-F238E27FC236}">
                <a16:creationId xmlns="" xmlns:a16="http://schemas.microsoft.com/office/drawing/2014/main" id="{E4F19F4D-CD6F-48DF-81A7-5464F4A5DA10}"/>
              </a:ext>
            </a:extLst>
          </p:cNvPr>
          <p:cNvSpPr txBox="1"/>
          <p:nvPr/>
        </p:nvSpPr>
        <p:spPr>
          <a:xfrm>
            <a:off x="2884404" y="3728563"/>
            <a:ext cx="1382109" cy="461665"/>
          </a:xfrm>
          <a:prstGeom prst="rect">
            <a:avLst/>
          </a:prstGeom>
          <a:noFill/>
        </p:spPr>
        <p:txBody>
          <a:bodyPr wrap="none" rtlCol="0">
            <a:spAutoFit/>
          </a:bodyPr>
          <a:lstStyle/>
          <a:p>
            <a:r>
              <a:rPr lang="en-GB" sz="2400" dirty="0">
                <a:latin typeface="Arial"/>
              </a:rPr>
              <a:t>manners</a:t>
            </a:r>
          </a:p>
        </p:txBody>
      </p:sp>
      <p:sp>
        <p:nvSpPr>
          <p:cNvPr id="79" name="TextBox 78">
            <a:extLst>
              <a:ext uri="{FF2B5EF4-FFF2-40B4-BE49-F238E27FC236}">
                <a16:creationId xmlns="" xmlns:a16="http://schemas.microsoft.com/office/drawing/2014/main" id="{62671C37-5BA8-4BF2-94BF-BCFD5A0806A8}"/>
              </a:ext>
            </a:extLst>
          </p:cNvPr>
          <p:cNvSpPr txBox="1"/>
          <p:nvPr/>
        </p:nvSpPr>
        <p:spPr>
          <a:xfrm>
            <a:off x="2884403" y="4445666"/>
            <a:ext cx="1518715" cy="461665"/>
          </a:xfrm>
          <a:prstGeom prst="rect">
            <a:avLst/>
          </a:prstGeom>
          <a:noFill/>
        </p:spPr>
        <p:txBody>
          <a:bodyPr wrap="none" rtlCol="0">
            <a:spAutoFit/>
          </a:bodyPr>
          <a:lstStyle/>
          <a:p>
            <a:r>
              <a:rPr lang="en-GB" sz="2400" dirty="0">
                <a:latin typeface="Arial"/>
              </a:rPr>
              <a:t>sensitivity</a:t>
            </a:r>
          </a:p>
        </p:txBody>
      </p:sp>
      <p:sp>
        <p:nvSpPr>
          <p:cNvPr id="81" name="TextBox 80">
            <a:extLst>
              <a:ext uri="{FF2B5EF4-FFF2-40B4-BE49-F238E27FC236}">
                <a16:creationId xmlns="" xmlns:a16="http://schemas.microsoft.com/office/drawing/2014/main" id="{52D0E593-1FDB-4E69-A878-C3C86208A686}"/>
              </a:ext>
            </a:extLst>
          </p:cNvPr>
          <p:cNvSpPr txBox="1"/>
          <p:nvPr/>
        </p:nvSpPr>
        <p:spPr>
          <a:xfrm>
            <a:off x="2884403" y="5171595"/>
            <a:ext cx="1330863" cy="461665"/>
          </a:xfrm>
          <a:prstGeom prst="rect">
            <a:avLst/>
          </a:prstGeom>
          <a:noFill/>
        </p:spPr>
        <p:txBody>
          <a:bodyPr wrap="none" rtlCol="0">
            <a:spAutoFit/>
          </a:bodyPr>
          <a:lstStyle/>
          <a:p>
            <a:r>
              <a:rPr lang="en-GB" sz="2400" dirty="0">
                <a:latin typeface="Arial"/>
              </a:rPr>
              <a:t>religious</a:t>
            </a:r>
          </a:p>
        </p:txBody>
      </p:sp>
      <p:sp>
        <p:nvSpPr>
          <p:cNvPr id="83" name="TextBox 82">
            <a:extLst>
              <a:ext uri="{FF2B5EF4-FFF2-40B4-BE49-F238E27FC236}">
                <a16:creationId xmlns="" xmlns:a16="http://schemas.microsoft.com/office/drawing/2014/main" id="{4FE33DB2-82DE-4E2E-9B34-31748585C527}"/>
              </a:ext>
            </a:extLst>
          </p:cNvPr>
          <p:cNvSpPr txBox="1"/>
          <p:nvPr/>
        </p:nvSpPr>
        <p:spPr>
          <a:xfrm>
            <a:off x="2884403" y="5884392"/>
            <a:ext cx="941283" cy="461665"/>
          </a:xfrm>
          <a:prstGeom prst="rect">
            <a:avLst/>
          </a:prstGeom>
          <a:noFill/>
        </p:spPr>
        <p:txBody>
          <a:bodyPr wrap="none" rtlCol="0">
            <a:spAutoFit/>
          </a:bodyPr>
          <a:lstStyle/>
          <a:p>
            <a:r>
              <a:rPr lang="en-GB" sz="2400" dirty="0">
                <a:latin typeface="Arial"/>
              </a:rPr>
              <a:t>belief</a:t>
            </a:r>
          </a:p>
        </p:txBody>
      </p:sp>
      <p:sp>
        <p:nvSpPr>
          <p:cNvPr id="85" name="TextBox 84">
            <a:extLst>
              <a:ext uri="{FF2B5EF4-FFF2-40B4-BE49-F238E27FC236}">
                <a16:creationId xmlns="" xmlns:a16="http://schemas.microsoft.com/office/drawing/2014/main" id="{D963A1A0-92EF-41BE-8B95-FB6BE65BCE10}"/>
              </a:ext>
            </a:extLst>
          </p:cNvPr>
          <p:cNvSpPr txBox="1"/>
          <p:nvPr/>
        </p:nvSpPr>
        <p:spPr>
          <a:xfrm>
            <a:off x="4530042" y="876066"/>
            <a:ext cx="1228371" cy="461665"/>
          </a:xfrm>
          <a:prstGeom prst="rect">
            <a:avLst/>
          </a:prstGeom>
          <a:noFill/>
        </p:spPr>
        <p:txBody>
          <a:bodyPr wrap="none" rtlCol="0">
            <a:spAutoFit/>
          </a:bodyPr>
          <a:lstStyle/>
          <a:p>
            <a:r>
              <a:rPr lang="en-GB" sz="2400" dirty="0">
                <a:latin typeface="Arial"/>
              </a:rPr>
              <a:t>bullying</a:t>
            </a:r>
          </a:p>
        </p:txBody>
      </p:sp>
      <p:sp>
        <p:nvSpPr>
          <p:cNvPr id="87" name="TextBox 86">
            <a:extLst>
              <a:ext uri="{FF2B5EF4-FFF2-40B4-BE49-F238E27FC236}">
                <a16:creationId xmlns="" xmlns:a16="http://schemas.microsoft.com/office/drawing/2014/main" id="{56197123-3293-497B-9E7D-800D6D383F08}"/>
              </a:ext>
            </a:extLst>
          </p:cNvPr>
          <p:cNvSpPr txBox="1"/>
          <p:nvPr/>
        </p:nvSpPr>
        <p:spPr>
          <a:xfrm>
            <a:off x="4530042" y="1584726"/>
            <a:ext cx="920444" cy="461665"/>
          </a:xfrm>
          <a:prstGeom prst="rect">
            <a:avLst/>
          </a:prstGeom>
          <a:noFill/>
        </p:spPr>
        <p:txBody>
          <a:bodyPr wrap="none" rtlCol="0">
            <a:spAutoFit/>
          </a:bodyPr>
          <a:lstStyle/>
          <a:p>
            <a:r>
              <a:rPr lang="en-GB" sz="2400" dirty="0">
                <a:latin typeface="Arial"/>
              </a:rPr>
              <a:t>polite</a:t>
            </a:r>
          </a:p>
        </p:txBody>
      </p:sp>
      <p:sp>
        <p:nvSpPr>
          <p:cNvPr id="89" name="TextBox 88">
            <a:extLst>
              <a:ext uri="{FF2B5EF4-FFF2-40B4-BE49-F238E27FC236}">
                <a16:creationId xmlns="" xmlns:a16="http://schemas.microsoft.com/office/drawing/2014/main" id="{9FEEE2A1-941B-4AA9-8D80-DC8C4FEFA398}"/>
              </a:ext>
            </a:extLst>
          </p:cNvPr>
          <p:cNvSpPr txBox="1"/>
          <p:nvPr/>
        </p:nvSpPr>
        <p:spPr>
          <a:xfrm>
            <a:off x="4530042" y="2273060"/>
            <a:ext cx="1759015" cy="461665"/>
          </a:xfrm>
          <a:prstGeom prst="rect">
            <a:avLst/>
          </a:prstGeom>
          <a:noFill/>
        </p:spPr>
        <p:txBody>
          <a:bodyPr wrap="none" rtlCol="0">
            <a:spAutoFit/>
          </a:bodyPr>
          <a:lstStyle/>
          <a:p>
            <a:r>
              <a:rPr lang="en-GB" sz="2400" dirty="0">
                <a:latin typeface="Arial"/>
              </a:rPr>
              <a:t>uniqueness</a:t>
            </a:r>
          </a:p>
        </p:txBody>
      </p:sp>
      <p:sp>
        <p:nvSpPr>
          <p:cNvPr id="91" name="TextBox 90">
            <a:extLst>
              <a:ext uri="{FF2B5EF4-FFF2-40B4-BE49-F238E27FC236}">
                <a16:creationId xmlns="" xmlns:a16="http://schemas.microsoft.com/office/drawing/2014/main" id="{63210CB6-80C1-4B5F-8090-FC6CE9A39569}"/>
              </a:ext>
            </a:extLst>
          </p:cNvPr>
          <p:cNvSpPr txBox="1"/>
          <p:nvPr/>
        </p:nvSpPr>
        <p:spPr>
          <a:xfrm>
            <a:off x="4530041" y="3004632"/>
            <a:ext cx="1023237" cy="461665"/>
          </a:xfrm>
          <a:prstGeom prst="rect">
            <a:avLst/>
          </a:prstGeom>
          <a:noFill/>
        </p:spPr>
        <p:txBody>
          <a:bodyPr wrap="none" rtlCol="0">
            <a:spAutoFit/>
          </a:bodyPr>
          <a:lstStyle/>
          <a:p>
            <a:r>
              <a:rPr lang="en-GB" sz="2400" dirty="0">
                <a:latin typeface="Arial"/>
              </a:rPr>
              <a:t>innate</a:t>
            </a:r>
          </a:p>
        </p:txBody>
      </p:sp>
      <p:sp>
        <p:nvSpPr>
          <p:cNvPr id="93" name="TextBox 92">
            <a:extLst>
              <a:ext uri="{FF2B5EF4-FFF2-40B4-BE49-F238E27FC236}">
                <a16:creationId xmlns="" xmlns:a16="http://schemas.microsoft.com/office/drawing/2014/main" id="{F81E9891-257F-42D0-9F40-F2BB197CFDAC}"/>
              </a:ext>
            </a:extLst>
          </p:cNvPr>
          <p:cNvSpPr txBox="1"/>
          <p:nvPr/>
        </p:nvSpPr>
        <p:spPr>
          <a:xfrm>
            <a:off x="4530040" y="3720173"/>
            <a:ext cx="1108747" cy="461665"/>
          </a:xfrm>
          <a:prstGeom prst="rect">
            <a:avLst/>
          </a:prstGeom>
          <a:noFill/>
        </p:spPr>
        <p:txBody>
          <a:bodyPr wrap="none" rtlCol="0">
            <a:spAutoFit/>
          </a:bodyPr>
          <a:lstStyle/>
          <a:p>
            <a:r>
              <a:rPr lang="en-GB" sz="2400" dirty="0">
                <a:latin typeface="Arial"/>
              </a:rPr>
              <a:t>beauty</a:t>
            </a:r>
          </a:p>
        </p:txBody>
      </p:sp>
      <p:sp>
        <p:nvSpPr>
          <p:cNvPr id="95" name="TextBox 94">
            <a:extLst>
              <a:ext uri="{FF2B5EF4-FFF2-40B4-BE49-F238E27FC236}">
                <a16:creationId xmlns="" xmlns:a16="http://schemas.microsoft.com/office/drawing/2014/main" id="{C8BB8A13-C55E-4B16-81FD-09FAC6F56421}"/>
              </a:ext>
            </a:extLst>
          </p:cNvPr>
          <p:cNvSpPr txBox="1"/>
          <p:nvPr/>
        </p:nvSpPr>
        <p:spPr>
          <a:xfrm>
            <a:off x="4530040" y="4450507"/>
            <a:ext cx="1074333" cy="461665"/>
          </a:xfrm>
          <a:prstGeom prst="rect">
            <a:avLst/>
          </a:prstGeom>
          <a:noFill/>
        </p:spPr>
        <p:txBody>
          <a:bodyPr wrap="none" rtlCol="0">
            <a:spAutoFit/>
          </a:bodyPr>
          <a:lstStyle/>
          <a:p>
            <a:r>
              <a:rPr lang="en-GB" sz="2400" dirty="0">
                <a:latin typeface="Arial"/>
              </a:rPr>
              <a:t>dignity</a:t>
            </a:r>
          </a:p>
        </p:txBody>
      </p:sp>
      <p:pic>
        <p:nvPicPr>
          <p:cNvPr id="2" name="Picture 1">
            <a:extLst>
              <a:ext uri="{FF2B5EF4-FFF2-40B4-BE49-F238E27FC236}">
                <a16:creationId xmlns="" xmlns:a16="http://schemas.microsoft.com/office/drawing/2014/main" id="{64EC228B-9182-4CD6-93DE-EA8549003B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57293" y="1367019"/>
            <a:ext cx="4022090" cy="4221622"/>
          </a:xfrm>
          <a:prstGeom prst="rect">
            <a:avLst/>
          </a:prstGeom>
        </p:spPr>
      </p:pic>
    </p:spTree>
    <p:extLst>
      <p:ext uri="{BB962C8B-B14F-4D97-AF65-F5344CB8AC3E}">
        <p14:creationId xmlns:p14="http://schemas.microsoft.com/office/powerpoint/2010/main" val="781471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5F85BB-304F-442E-9F67-0521B72D6314}"/>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xmlns="" id="{14C57886-F9F3-4D91-8673-9512611978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9993" cy="6858001"/>
          </a:xfrm>
          <a:prstGeom prst="rect">
            <a:avLst/>
          </a:prstGeom>
          <a:ln>
            <a:noFill/>
          </a:ln>
          <a:effectLst>
            <a:softEdge rad="112500"/>
          </a:effectLst>
        </p:spPr>
      </p:pic>
      <p:sp>
        <p:nvSpPr>
          <p:cNvPr id="6" name="TextBox 5">
            <a:extLst>
              <a:ext uri="{FF2B5EF4-FFF2-40B4-BE49-F238E27FC236}">
                <a16:creationId xmlns:a16="http://schemas.microsoft.com/office/drawing/2014/main" xmlns="" id="{F0C68216-983E-4B04-A887-A470ED3A7247}"/>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Diagonal Corners Rounded 6">
            <a:extLst>
              <a:ext uri="{FF2B5EF4-FFF2-40B4-BE49-F238E27FC236}">
                <a16:creationId xmlns:a16="http://schemas.microsoft.com/office/drawing/2014/main" xmlns="" id="{BDCA63F7-46B3-4A95-BBA5-2A6D8219BBE2}"/>
              </a:ext>
            </a:extLst>
          </p:cNvPr>
          <p:cNvSpPr/>
          <p:nvPr/>
        </p:nvSpPr>
        <p:spPr>
          <a:xfrm>
            <a:off x="1155860" y="1379403"/>
            <a:ext cx="1799394"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8" name="Rectangle: Diagonal Corners Rounded 7">
            <a:extLst>
              <a:ext uri="{FF2B5EF4-FFF2-40B4-BE49-F238E27FC236}">
                <a16:creationId xmlns:a16="http://schemas.microsoft.com/office/drawing/2014/main" xmlns="" id="{C6E6200E-349D-49FE-9DCC-C33BB341FFB8}"/>
              </a:ext>
            </a:extLst>
          </p:cNvPr>
          <p:cNvSpPr/>
          <p:nvPr/>
        </p:nvSpPr>
        <p:spPr>
          <a:xfrm>
            <a:off x="1155860" y="3184846"/>
            <a:ext cx="2136366"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Recognising</a:t>
            </a:r>
          </a:p>
        </p:txBody>
      </p:sp>
      <p:sp>
        <p:nvSpPr>
          <p:cNvPr id="9" name="Rectangle: Diagonal Corners Rounded 8">
            <a:extLst>
              <a:ext uri="{FF2B5EF4-FFF2-40B4-BE49-F238E27FC236}">
                <a16:creationId xmlns:a16="http://schemas.microsoft.com/office/drawing/2014/main" xmlns="" id="{9987A0F1-D72A-4ADE-93B2-C2885939ABFD}"/>
              </a:ext>
            </a:extLst>
          </p:cNvPr>
          <p:cNvSpPr/>
          <p:nvPr/>
        </p:nvSpPr>
        <p:spPr>
          <a:xfrm>
            <a:off x="2239038" y="5228602"/>
            <a:ext cx="1799394"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Celebrating</a:t>
            </a:r>
          </a:p>
        </p:txBody>
      </p:sp>
      <p:sp>
        <p:nvSpPr>
          <p:cNvPr id="10" name="Rectangle: Diagonal Corners Rounded 9">
            <a:extLst>
              <a:ext uri="{FF2B5EF4-FFF2-40B4-BE49-F238E27FC236}">
                <a16:creationId xmlns:a16="http://schemas.microsoft.com/office/drawing/2014/main" xmlns="" id="{DE4A3B64-F640-4D2A-92ED-FF2B940773EB}"/>
              </a:ext>
            </a:extLst>
          </p:cNvPr>
          <p:cNvSpPr/>
          <p:nvPr/>
        </p:nvSpPr>
        <p:spPr>
          <a:xfrm>
            <a:off x="7425569" y="1433244"/>
            <a:ext cx="2062836"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Encouraging</a:t>
            </a:r>
          </a:p>
        </p:txBody>
      </p:sp>
      <p:sp>
        <p:nvSpPr>
          <p:cNvPr id="11" name="Rectangle: Diagonal Corners Rounded 10">
            <a:extLst>
              <a:ext uri="{FF2B5EF4-FFF2-40B4-BE49-F238E27FC236}">
                <a16:creationId xmlns:a16="http://schemas.microsoft.com/office/drawing/2014/main" xmlns="" id="{20AE20B8-57AE-4361-8A54-DBE24A5B1503}"/>
              </a:ext>
            </a:extLst>
          </p:cNvPr>
          <p:cNvSpPr/>
          <p:nvPr/>
        </p:nvSpPr>
        <p:spPr>
          <a:xfrm>
            <a:off x="7425568" y="3148360"/>
            <a:ext cx="2087103"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Appreciating</a:t>
            </a:r>
          </a:p>
        </p:txBody>
      </p:sp>
      <p:sp>
        <p:nvSpPr>
          <p:cNvPr id="12" name="Rectangle: Diagonal Corners Rounded 11">
            <a:extLst>
              <a:ext uri="{FF2B5EF4-FFF2-40B4-BE49-F238E27FC236}">
                <a16:creationId xmlns:a16="http://schemas.microsoft.com/office/drawing/2014/main" xmlns="" id="{5F0AFE98-F113-4FC3-B17B-73C4950A2625}"/>
              </a:ext>
            </a:extLst>
          </p:cNvPr>
          <p:cNvSpPr/>
          <p:nvPr/>
        </p:nvSpPr>
        <p:spPr>
          <a:xfrm>
            <a:off x="5626175" y="5228602"/>
            <a:ext cx="1799394"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Relating</a:t>
            </a:r>
          </a:p>
        </p:txBody>
      </p:sp>
    </p:spTree>
    <p:extLst>
      <p:ext uri="{BB962C8B-B14F-4D97-AF65-F5344CB8AC3E}">
        <p14:creationId xmlns:p14="http://schemas.microsoft.com/office/powerpoint/2010/main" val="1527364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BF5F3C3-EBD9-4885-B4D8-CECACA2D8869}"/>
              </a:ext>
            </a:extLst>
          </p:cNvPr>
          <p:cNvSpPr/>
          <p:nvPr/>
        </p:nvSpPr>
        <p:spPr>
          <a:xfrm>
            <a:off x="407845" y="2029457"/>
            <a:ext cx="8919341" cy="481347"/>
          </a:xfrm>
          <a:prstGeom prst="roundRect">
            <a:avLst/>
          </a:prstGeom>
          <a:solidFill>
            <a:srgbClr val="FCF394"/>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22C16F97-729B-4299-A802-AADC49DA0B66}"/>
              </a:ext>
            </a:extLst>
          </p:cNvPr>
          <p:cNvSpPr>
            <a:spLocks noGrp="1"/>
          </p:cNvSpPr>
          <p:nvPr>
            <p:ph type="title"/>
          </p:nvPr>
        </p:nvSpPr>
        <p:spPr>
          <a:xfrm>
            <a:off x="429668" y="206366"/>
            <a:ext cx="8543925" cy="1325563"/>
          </a:xfrm>
        </p:spPr>
        <p:txBody>
          <a:bodyPr/>
          <a:lstStyle/>
          <a:p>
            <a:r>
              <a:rPr lang="en-GB" b="1" dirty="0"/>
              <a:t>Social and Emotional</a:t>
            </a:r>
          </a:p>
        </p:txBody>
      </p:sp>
      <p:sp>
        <p:nvSpPr>
          <p:cNvPr id="5" name="Rectangle: Rounded Corners 4">
            <a:extLst>
              <a:ext uri="{FF2B5EF4-FFF2-40B4-BE49-F238E27FC236}">
                <a16:creationId xmlns:a16="http://schemas.microsoft.com/office/drawing/2014/main" xmlns=""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xmlns="" id="{73E09BF2-2CAA-41AB-BD34-361B90A20300}"/>
              </a:ext>
            </a:extLst>
          </p:cNvPr>
          <p:cNvSpPr txBox="1"/>
          <p:nvPr/>
        </p:nvSpPr>
        <p:spPr>
          <a:xfrm>
            <a:off x="429668" y="132785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a16="http://schemas.microsoft.com/office/drawing/2014/main" xmlns="" id="{7DCC4E3B-6812-479F-87EB-2B86319CBD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8" name="Rectangle 17">
            <a:extLst>
              <a:ext uri="{FF2B5EF4-FFF2-40B4-BE49-F238E27FC236}">
                <a16:creationId xmlns:a16="http://schemas.microsoft.com/office/drawing/2014/main" xmlns="" id="{A893B1EE-5921-4378-9F6D-DA967E140C5A}"/>
              </a:ext>
            </a:extLst>
          </p:cNvPr>
          <p:cNvSpPr/>
          <p:nvPr/>
        </p:nvSpPr>
        <p:spPr>
          <a:xfrm>
            <a:off x="429667" y="1991709"/>
            <a:ext cx="8157702" cy="461665"/>
          </a:xfrm>
          <a:prstGeom prst="rect">
            <a:avLst/>
          </a:prstGeom>
        </p:spPr>
        <p:txBody>
          <a:bodyPr wrap="none">
            <a:spAutoFit/>
          </a:bodyPr>
          <a:lstStyle/>
          <a:p>
            <a:r>
              <a:rPr lang="en-GB" sz="2400" dirty="0">
                <a:latin typeface="Arial"/>
              </a:rPr>
              <a:t>t</a:t>
            </a:r>
            <a:r>
              <a:rPr lang="en-GB" sz="2400" dirty="0" smtClean="0">
                <a:latin typeface="Arial"/>
              </a:rPr>
              <a:t>o </a:t>
            </a:r>
            <a:r>
              <a:rPr lang="en-GB" sz="2400" dirty="0">
                <a:latin typeface="Arial"/>
              </a:rPr>
              <a:t>describe how we all should be accepted and respected.</a:t>
            </a:r>
          </a:p>
        </p:txBody>
      </p:sp>
      <p:pic>
        <p:nvPicPr>
          <p:cNvPr id="4" name="Picture 3">
            <a:extLst>
              <a:ext uri="{FF2B5EF4-FFF2-40B4-BE49-F238E27FC236}">
                <a16:creationId xmlns:a16="http://schemas.microsoft.com/office/drawing/2014/main" xmlns="" id="{C91A289B-5A80-447B-8699-F82ABB6BC0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5515" y="2787563"/>
            <a:ext cx="4603181" cy="3788772"/>
          </a:xfrm>
          <a:prstGeom prst="rect">
            <a:avLst/>
          </a:prstGeom>
          <a:ln>
            <a:noFill/>
          </a:ln>
          <a:effectLst>
            <a:softEdge rad="112500"/>
          </a:effectLst>
        </p:spPr>
      </p:pic>
    </p:spTree>
    <p:extLst>
      <p:ext uri="{BB962C8B-B14F-4D97-AF65-F5344CB8AC3E}">
        <p14:creationId xmlns:p14="http://schemas.microsoft.com/office/powerpoint/2010/main" val="181916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41368" y="15459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241368" y="1853502"/>
            <a:ext cx="6070598" cy="467773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00"/>
              </a:lnSpc>
              <a:spcBef>
                <a:spcPts val="0"/>
              </a:spcBef>
              <a:spcAft>
                <a:spcPts val="1500"/>
              </a:spcAft>
              <a:buNone/>
            </a:pPr>
            <a:r>
              <a:rPr lang="en-GB" sz="2000" dirty="0">
                <a:latin typeface="Arial"/>
              </a:rPr>
              <a:t>Is there more to courtesy and manners than saying ‘please’ and ‘thank you’</a:t>
            </a:r>
            <a:r>
              <a:rPr lang="en-GB" sz="2000" dirty="0" smtClean="0">
                <a:latin typeface="Arial"/>
              </a:rPr>
              <a:t>?</a:t>
            </a:r>
            <a:endParaRPr lang="en-GB" sz="400" dirty="0">
              <a:latin typeface="Arial"/>
            </a:endParaRPr>
          </a:p>
          <a:p>
            <a:pPr marL="0" indent="0">
              <a:lnSpc>
                <a:spcPts val="2400"/>
              </a:lnSpc>
              <a:spcBef>
                <a:spcPts val="0"/>
              </a:spcBef>
              <a:spcAft>
                <a:spcPts val="1500"/>
              </a:spcAft>
              <a:buNone/>
            </a:pPr>
            <a:r>
              <a:rPr lang="en-GB" sz="2000" dirty="0">
                <a:latin typeface="Arial"/>
              </a:rPr>
              <a:t>In what ways is being polite and courteous helping to make a better world to live in</a:t>
            </a:r>
            <a:r>
              <a:rPr lang="en-GB" sz="2000" dirty="0" smtClean="0">
                <a:latin typeface="Arial"/>
              </a:rPr>
              <a:t>?</a:t>
            </a:r>
            <a:endParaRPr lang="en-GB" sz="400" dirty="0">
              <a:latin typeface="Arial"/>
            </a:endParaRPr>
          </a:p>
          <a:p>
            <a:pPr marL="0" indent="0">
              <a:lnSpc>
                <a:spcPts val="2400"/>
              </a:lnSpc>
              <a:spcBef>
                <a:spcPts val="0"/>
              </a:spcBef>
              <a:spcAft>
                <a:spcPts val="1500"/>
              </a:spcAft>
              <a:buNone/>
            </a:pPr>
            <a:r>
              <a:rPr lang="en-GB" sz="2000" dirty="0">
                <a:latin typeface="Arial"/>
              </a:rPr>
              <a:t>How would you ensure that you have a part to play in keeping yourself and others in your family and community safe</a:t>
            </a:r>
            <a:r>
              <a:rPr lang="en-GB" sz="2000" dirty="0" smtClean="0">
                <a:latin typeface="Arial"/>
              </a:rPr>
              <a:t>?</a:t>
            </a:r>
            <a:endParaRPr lang="en-GB" sz="400" dirty="0">
              <a:latin typeface="Arial"/>
            </a:endParaRPr>
          </a:p>
          <a:p>
            <a:pPr marL="0" indent="0">
              <a:lnSpc>
                <a:spcPts val="2400"/>
              </a:lnSpc>
              <a:spcBef>
                <a:spcPts val="0"/>
              </a:spcBef>
              <a:spcAft>
                <a:spcPts val="1500"/>
              </a:spcAft>
              <a:buNone/>
            </a:pPr>
            <a:r>
              <a:rPr lang="en-GB" sz="2000" dirty="0">
                <a:latin typeface="Arial"/>
              </a:rPr>
              <a:t>How do authority figures help communities and societies work together better</a:t>
            </a:r>
            <a:r>
              <a:rPr lang="en-GB" sz="2000" dirty="0" smtClean="0">
                <a:latin typeface="Arial"/>
              </a:rPr>
              <a:t>?</a:t>
            </a:r>
            <a:endParaRPr lang="en-GB" sz="400" dirty="0">
              <a:latin typeface="Arial"/>
            </a:endParaRPr>
          </a:p>
          <a:p>
            <a:pPr marL="0" indent="0">
              <a:lnSpc>
                <a:spcPts val="2400"/>
              </a:lnSpc>
              <a:spcBef>
                <a:spcPts val="0"/>
              </a:spcBef>
              <a:spcAft>
                <a:spcPts val="1500"/>
              </a:spcAft>
              <a:buNone/>
            </a:pPr>
            <a:r>
              <a:rPr lang="en-GB" sz="2000" dirty="0" smtClean="0">
                <a:latin typeface="Arial"/>
              </a:rPr>
              <a:t>How </a:t>
            </a:r>
            <a:r>
              <a:rPr lang="en-GB" sz="2000" dirty="0">
                <a:latin typeface="Arial"/>
              </a:rPr>
              <a:t>should we include everyone and celebrate each others’ differences in school, home and in communities</a:t>
            </a:r>
            <a:r>
              <a:rPr lang="en-GB" sz="2000" dirty="0" smtClean="0">
                <a:latin typeface="Arial"/>
              </a:rPr>
              <a:t>?</a:t>
            </a:r>
            <a:endParaRPr lang="en-GB" sz="2000" dirty="0">
              <a:latin typeface="Arial"/>
            </a:endParaRP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xmlns="" id="{F144DC7E-2AB1-4E24-ADDE-AC4C1D5B39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xmlns="" id="{391DB052-C314-48D3-AA1A-5ADC6C730E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0313" y="1936328"/>
            <a:ext cx="3415456" cy="3404509"/>
          </a:xfrm>
          <a:prstGeom prst="rect">
            <a:avLst/>
          </a:prstGeom>
          <a:ln>
            <a:noFill/>
          </a:ln>
          <a:effectLst>
            <a:softEdge rad="112500"/>
          </a:effectLst>
        </p:spPr>
      </p:pic>
    </p:spTree>
    <p:extLst>
      <p:ext uri="{BB962C8B-B14F-4D97-AF65-F5344CB8AC3E}">
        <p14:creationId xmlns:p14="http://schemas.microsoft.com/office/powerpoint/2010/main" val="2009358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xmlns=""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1" y="0"/>
            <a:ext cx="9906001" cy="6869545"/>
          </a:xfrm>
          <a:prstGeom prst="rect">
            <a:avLst/>
          </a:prstGeom>
          <a:scene3d>
            <a:camera prst="orthographicFront">
              <a:rot lat="0" lon="0" rev="0"/>
            </a:camera>
            <a:lightRig rig="threePt" dir="t"/>
          </a:scene3d>
        </p:spPr>
      </p:pic>
      <p:sp>
        <p:nvSpPr>
          <p:cNvPr id="2" name="Title 1">
            <a:extLst>
              <a:ext uri="{FF2B5EF4-FFF2-40B4-BE49-F238E27FC236}">
                <a16:creationId xmlns:a16="http://schemas.microsoft.com/office/drawing/2014/main" xmlns="" id="{E7880068-6DD5-4A04-8A47-45A9D86D4257}"/>
              </a:ext>
            </a:extLst>
          </p:cNvPr>
          <p:cNvSpPr>
            <a:spLocks noGrp="1"/>
          </p:cNvSpPr>
          <p:nvPr>
            <p:ph type="title"/>
          </p:nvPr>
        </p:nvSpPr>
        <p:spPr>
          <a:xfrm>
            <a:off x="335159" y="285227"/>
            <a:ext cx="5391858" cy="1325563"/>
          </a:xfrm>
        </p:spPr>
        <p:txBody>
          <a:bodyPr/>
          <a:lstStyle/>
          <a:p>
            <a:r>
              <a:rPr lang="en-GB" dirty="0">
                <a:solidFill>
                  <a:srgbClr val="FFFFFF"/>
                </a:solidFill>
              </a:rPr>
              <a:t>Pause and reflect</a:t>
            </a:r>
          </a:p>
        </p:txBody>
      </p:sp>
      <p:sp>
        <p:nvSpPr>
          <p:cNvPr id="6" name="Content Placeholder 2">
            <a:extLst>
              <a:ext uri="{FF2B5EF4-FFF2-40B4-BE49-F238E27FC236}">
                <a16:creationId xmlns:a16="http://schemas.microsoft.com/office/drawing/2014/main" xmlns="" id="{B8D99722-A4EE-4499-AD5B-63612F9F9582}"/>
              </a:ext>
            </a:extLst>
          </p:cNvPr>
          <p:cNvSpPr txBox="1">
            <a:spLocks/>
          </p:cNvSpPr>
          <p:nvPr/>
        </p:nvSpPr>
        <p:spPr>
          <a:xfrm>
            <a:off x="361961" y="2030238"/>
            <a:ext cx="3611495" cy="44597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GB" sz="2400" dirty="0">
                <a:solidFill>
                  <a:srgbClr val="FFFFFF"/>
                </a:solidFill>
                <a:latin typeface="Arial"/>
              </a:rPr>
              <a:t>God</a:t>
            </a:r>
            <a:r>
              <a:rPr lang="en-GB" sz="2400" dirty="0" smtClean="0">
                <a:solidFill>
                  <a:srgbClr val="FFFFFF"/>
                </a:solidFill>
                <a:latin typeface="Arial"/>
              </a:rPr>
              <a:t>,</a:t>
            </a:r>
            <a:endParaRPr lang="en-GB" sz="2400" dirty="0">
              <a:solidFill>
                <a:srgbClr val="FFFFFF"/>
              </a:solidFill>
              <a:latin typeface="Arial"/>
            </a:endParaRPr>
          </a:p>
          <a:p>
            <a:pPr marL="0" indent="0">
              <a:spcBef>
                <a:spcPts val="0"/>
              </a:spcBef>
              <a:buFont typeface="Arial" panose="020B0604020202020204" pitchFamily="34" charset="0"/>
              <a:buNone/>
            </a:pPr>
            <a:r>
              <a:rPr lang="en-GB" sz="2400" dirty="0">
                <a:solidFill>
                  <a:srgbClr val="FFFFFF"/>
                </a:solidFill>
                <a:latin typeface="Arial"/>
              </a:rPr>
              <a:t>Grant me the serenity to accept the things </a:t>
            </a:r>
            <a:r>
              <a:rPr lang="en-GB" sz="2400" dirty="0" smtClean="0">
                <a:solidFill>
                  <a:srgbClr val="FFFFFF"/>
                </a:solidFill>
                <a:latin typeface="Arial"/>
              </a:rPr>
              <a:t/>
            </a:r>
            <a:br>
              <a:rPr lang="en-GB" sz="2400" dirty="0" smtClean="0">
                <a:solidFill>
                  <a:srgbClr val="FFFFFF"/>
                </a:solidFill>
                <a:latin typeface="Arial"/>
              </a:rPr>
            </a:br>
            <a:r>
              <a:rPr lang="en-GB" sz="2400" dirty="0" smtClean="0">
                <a:solidFill>
                  <a:srgbClr val="FFFFFF"/>
                </a:solidFill>
                <a:latin typeface="Arial"/>
              </a:rPr>
              <a:t>I </a:t>
            </a:r>
            <a:r>
              <a:rPr lang="en-GB" sz="2400" dirty="0">
                <a:solidFill>
                  <a:srgbClr val="FFFFFF"/>
                </a:solidFill>
                <a:latin typeface="Arial"/>
              </a:rPr>
              <a:t>cannot change, courage to change the things I can </a:t>
            </a:r>
            <a:r>
              <a:rPr lang="en-GB" sz="2400" dirty="0" smtClean="0">
                <a:solidFill>
                  <a:srgbClr val="FFFFFF"/>
                </a:solidFill>
                <a:latin typeface="Arial"/>
              </a:rPr>
              <a:t/>
            </a:r>
            <a:br>
              <a:rPr lang="en-GB" sz="2400" dirty="0" smtClean="0">
                <a:solidFill>
                  <a:srgbClr val="FFFFFF"/>
                </a:solidFill>
                <a:latin typeface="Arial"/>
              </a:rPr>
            </a:br>
            <a:r>
              <a:rPr lang="en-GB" sz="2400" dirty="0" smtClean="0">
                <a:solidFill>
                  <a:srgbClr val="FFFFFF"/>
                </a:solidFill>
                <a:latin typeface="Arial"/>
              </a:rPr>
              <a:t>and </a:t>
            </a:r>
            <a:r>
              <a:rPr lang="en-GB" sz="2400" dirty="0">
                <a:solidFill>
                  <a:srgbClr val="FFFFFF"/>
                </a:solidFill>
                <a:latin typeface="Arial"/>
              </a:rPr>
              <a:t>wisdom to know the difference.</a:t>
            </a:r>
          </a:p>
          <a:p>
            <a:pPr marL="0" indent="0">
              <a:spcBef>
                <a:spcPts val="0"/>
              </a:spcBef>
              <a:buFont typeface="Arial" panose="020B0604020202020204" pitchFamily="34" charset="0"/>
              <a:buNone/>
            </a:pPr>
            <a:endParaRPr lang="en-GB" sz="2400" dirty="0">
              <a:solidFill>
                <a:srgbClr val="FFFFFF"/>
              </a:solidFill>
              <a:latin typeface="Arial"/>
            </a:endParaRPr>
          </a:p>
          <a:p>
            <a:pPr marL="0" indent="0">
              <a:spcBef>
                <a:spcPts val="0"/>
              </a:spcBef>
              <a:buFont typeface="Arial" panose="020B0604020202020204" pitchFamily="34" charset="0"/>
              <a:buNone/>
            </a:pPr>
            <a:r>
              <a:rPr lang="en-GB" sz="2400" dirty="0" smtClean="0">
                <a:solidFill>
                  <a:srgbClr val="FFFFFF"/>
                </a:solidFill>
                <a:latin typeface="Arial"/>
              </a:rPr>
              <a:t>Amen</a:t>
            </a:r>
            <a:endParaRPr lang="en-GB" sz="2400" dirty="0">
              <a:solidFill>
                <a:srgbClr val="FFFFFF"/>
              </a:solidFill>
              <a:latin typeface="Arial"/>
            </a:endParaRPr>
          </a:p>
        </p:txBody>
      </p:sp>
      <p:pic>
        <p:nvPicPr>
          <p:cNvPr id="8" name="Picture 7">
            <a:hlinkClick r:id="" action="ppaction://hlinkshowjump?jump=endshow"/>
            <a:extLst>
              <a:ext uri="{FF2B5EF4-FFF2-40B4-BE49-F238E27FC236}">
                <a16:creationId xmlns:a16="http://schemas.microsoft.com/office/drawing/2014/main" xmlns="" id="{37A9BE49-AF08-4CFC-BCAC-C75B19493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9" name="Picture 8">
            <a:extLst>
              <a:ext uri="{FF2B5EF4-FFF2-40B4-BE49-F238E27FC236}">
                <a16:creationId xmlns:a16="http://schemas.microsoft.com/office/drawing/2014/main" xmlns="" id="{D4DEF799-2AA8-4A8E-8741-CE50F4D493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7084" y="486561"/>
            <a:ext cx="6809864" cy="557448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0107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AFBED34-4126-4263-B9B5-27EB9D9C834B}"/>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9" name="Content Placeholder 3">
            <a:extLst>
              <a:ext uri="{FF2B5EF4-FFF2-40B4-BE49-F238E27FC236}">
                <a16:creationId xmlns:a16="http://schemas.microsoft.com/office/drawing/2014/main" xmlns="" id="{4AF1FFFE-EC61-46F8-A6D5-7A3B89D541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8265" y="533721"/>
            <a:ext cx="6883080" cy="564324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65868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0ADB461E-8FF9-4720-B738-DB568B0697F1}"/>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6" name="Picture 5">
            <a:hlinkClick r:id="" action="ppaction://hlinkshowjump?jump=endshow"/>
            <a:extLst>
              <a:ext uri="{FF2B5EF4-FFF2-40B4-BE49-F238E27FC236}">
                <a16:creationId xmlns:a16="http://schemas.microsoft.com/office/drawing/2014/main" xmlns="" id="{E96C586F-DA31-4061-9DC8-DF3A975EA8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0" name="Picture 9">
            <a:extLst>
              <a:ext uri="{FF2B5EF4-FFF2-40B4-BE49-F238E27FC236}">
                <a16:creationId xmlns:a16="http://schemas.microsoft.com/office/drawing/2014/main" xmlns="" id="{A948A01C-C9E2-45B0-A54C-18F91700A5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502" y="460870"/>
            <a:ext cx="7967968" cy="551628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907510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01FCFDD0-5EA7-48C8-BA83-9833394EA64A}"/>
              </a:ext>
            </a:extLst>
          </p:cNvPr>
          <p:cNvSpPr/>
          <p:nvPr/>
        </p:nvSpPr>
        <p:spPr>
          <a:xfrm>
            <a:off x="659215" y="2188217"/>
            <a:ext cx="8392506" cy="943105"/>
          </a:xfrm>
          <a:prstGeom prst="roundRect">
            <a:avLst/>
          </a:prstGeom>
          <a:solidFill>
            <a:srgbClr val="FCF394"/>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22C16F97-729B-4299-A802-AADC49DA0B66}"/>
              </a:ext>
            </a:extLst>
          </p:cNvPr>
          <p:cNvSpPr>
            <a:spLocks noGrp="1"/>
          </p:cNvSpPr>
          <p:nvPr>
            <p:ph type="title"/>
          </p:nvPr>
        </p:nvSpPr>
        <p:spPr/>
        <p:txBody>
          <a:bodyPr/>
          <a:lstStyle/>
          <a:p>
            <a:r>
              <a:rPr lang="en-GB" b="1" dirty="0"/>
              <a:t>P</a:t>
            </a:r>
            <a:r>
              <a:rPr lang="en-GB" b="1" dirty="0" smtClean="0"/>
              <a:t>hysical</a:t>
            </a:r>
            <a:endParaRPr lang="en-GB" b="1" dirty="0"/>
          </a:p>
        </p:txBody>
      </p:sp>
      <p:sp>
        <p:nvSpPr>
          <p:cNvPr id="3" name="Content Placeholder 2">
            <a:extLst>
              <a:ext uri="{FF2B5EF4-FFF2-40B4-BE49-F238E27FC236}">
                <a16:creationId xmlns:a16="http://schemas.microsoft.com/office/drawing/2014/main" xmlns="" id="{27579B02-82F6-4A4E-9764-CC9F4218958E}"/>
              </a:ext>
            </a:extLst>
          </p:cNvPr>
          <p:cNvSpPr>
            <a:spLocks noGrp="1"/>
          </p:cNvSpPr>
          <p:nvPr>
            <p:ph idx="1"/>
          </p:nvPr>
        </p:nvSpPr>
        <p:spPr>
          <a:xfrm>
            <a:off x="681038" y="2250798"/>
            <a:ext cx="8207098" cy="4351338"/>
          </a:xfrm>
        </p:spPr>
        <p:txBody>
          <a:bodyPr>
            <a:normAutofit/>
          </a:bodyPr>
          <a:lstStyle/>
          <a:p>
            <a:pPr marL="0" indent="0">
              <a:buNone/>
            </a:pPr>
            <a:r>
              <a:rPr lang="en-GB" sz="2400" dirty="0"/>
              <a:t>to describe how we should treat others making links with the diverse modern society we live in.</a:t>
            </a:r>
          </a:p>
        </p:txBody>
      </p:sp>
      <p:sp>
        <p:nvSpPr>
          <p:cNvPr id="5" name="Rectangle: Rounded Corners 4">
            <a:extLst>
              <a:ext uri="{FF2B5EF4-FFF2-40B4-BE49-F238E27FC236}">
                <a16:creationId xmlns:a16="http://schemas.microsoft.com/office/drawing/2014/main" xmlns=""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xmlns=""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xmlns="" id="{3EAD587F-F3B0-4941-83D5-78D832C035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a16="http://schemas.microsoft.com/office/drawing/2014/main" xmlns="" id="{C244E7A0-D6AB-4250-9ADB-68F34F31CD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8355" y="3421280"/>
            <a:ext cx="4641734" cy="2996299"/>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304602" y="1447586"/>
            <a:ext cx="5701841" cy="50350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600"/>
              </a:lnSpc>
              <a:spcBef>
                <a:spcPts val="0"/>
              </a:spcBef>
              <a:buNone/>
            </a:pPr>
            <a:r>
              <a:rPr lang="en-GB" sz="2200" dirty="0" smtClean="0">
                <a:latin typeface="Arial"/>
              </a:rPr>
              <a:t>How </a:t>
            </a:r>
            <a:r>
              <a:rPr lang="en-GB" sz="2200" dirty="0">
                <a:latin typeface="Arial"/>
              </a:rPr>
              <a:t>do we respect others, even when they are different from ourselves: physically, ethnically, culturally or in religious beliefs?</a:t>
            </a:r>
          </a:p>
          <a:p>
            <a:pPr marL="0" indent="0">
              <a:lnSpc>
                <a:spcPts val="2600"/>
              </a:lnSpc>
              <a:spcBef>
                <a:spcPts val="0"/>
              </a:spcBef>
              <a:buNone/>
            </a:pPr>
            <a:r>
              <a:rPr lang="en-GB" sz="2200" dirty="0" smtClean="0">
                <a:latin typeface="Arial"/>
              </a:rPr>
              <a:t>How </a:t>
            </a:r>
            <a:r>
              <a:rPr lang="en-GB" sz="2200" dirty="0">
                <a:latin typeface="Arial"/>
              </a:rPr>
              <a:t>might these differences change over time as we grow?</a:t>
            </a:r>
          </a:p>
          <a:p>
            <a:pPr marL="0" indent="0">
              <a:lnSpc>
                <a:spcPts val="2600"/>
              </a:lnSpc>
              <a:spcBef>
                <a:spcPts val="0"/>
              </a:spcBef>
              <a:buNone/>
            </a:pPr>
            <a:endParaRPr lang="en-GB" sz="2200" dirty="0">
              <a:latin typeface="Arial"/>
            </a:endParaRPr>
          </a:p>
          <a:p>
            <a:pPr marL="0" indent="0">
              <a:lnSpc>
                <a:spcPts val="2600"/>
              </a:lnSpc>
              <a:spcBef>
                <a:spcPts val="0"/>
              </a:spcBef>
              <a:buNone/>
            </a:pPr>
            <a:r>
              <a:rPr lang="en-GB" sz="2200" dirty="0">
                <a:latin typeface="Arial"/>
              </a:rPr>
              <a:t>In what ways can we expect to be treated with respect by others and in turn show them the same respect?</a:t>
            </a:r>
          </a:p>
          <a:p>
            <a:pPr marL="0" indent="0">
              <a:lnSpc>
                <a:spcPts val="2600"/>
              </a:lnSpc>
              <a:spcBef>
                <a:spcPts val="0"/>
              </a:spcBef>
              <a:buNone/>
            </a:pPr>
            <a:endParaRPr lang="en-GB" sz="2200" dirty="0">
              <a:latin typeface="Arial"/>
            </a:endParaRPr>
          </a:p>
          <a:p>
            <a:pPr marL="0" indent="0">
              <a:lnSpc>
                <a:spcPts val="2600"/>
              </a:lnSpc>
              <a:spcBef>
                <a:spcPts val="0"/>
              </a:spcBef>
              <a:buNone/>
            </a:pPr>
            <a:r>
              <a:rPr lang="en-GB" sz="2200" dirty="0" smtClean="0">
                <a:latin typeface="Arial"/>
              </a:rPr>
              <a:t>How </a:t>
            </a:r>
            <a:r>
              <a:rPr lang="en-GB" sz="2200" dirty="0">
                <a:latin typeface="Arial"/>
              </a:rPr>
              <a:t>can we challenge the stereotypes that encourage bullying of all kinds</a:t>
            </a:r>
            <a:r>
              <a:rPr lang="en-GB" sz="2200" dirty="0" smtClean="0">
                <a:latin typeface="Arial"/>
              </a:rPr>
              <a:t>?</a:t>
            </a:r>
            <a:endParaRPr lang="en-GB" sz="2200" dirty="0">
              <a:latin typeface="Arial"/>
            </a:endParaRPr>
          </a:p>
        </p:txBody>
      </p:sp>
      <p:pic>
        <p:nvPicPr>
          <p:cNvPr id="11" name="Picture 10">
            <a:hlinkClick r:id="" action="ppaction://hlinkshowjump?jump=endshow"/>
            <a:extLst>
              <a:ext uri="{FF2B5EF4-FFF2-40B4-BE49-F238E27FC236}">
                <a16:creationId xmlns:a16="http://schemas.microsoft.com/office/drawing/2014/main" xmlns="" id="{2FC6D4FD-1B4E-4F99-B21D-CDB1BDF02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xmlns=""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4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4" name="Picture 3">
            <a:extLst>
              <a:ext uri="{FF2B5EF4-FFF2-40B4-BE49-F238E27FC236}">
                <a16:creationId xmlns:a16="http://schemas.microsoft.com/office/drawing/2014/main" xmlns="" id="{86985CD8-B290-487D-B637-4AD95115DA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95" y="2169090"/>
            <a:ext cx="3461512" cy="2759979"/>
          </a:xfrm>
          <a:prstGeom prst="rect">
            <a:avLst/>
          </a:prstGeom>
          <a:ln>
            <a:noFill/>
          </a:ln>
          <a:effectLst>
            <a:softEdge rad="112500"/>
          </a:effectLst>
        </p:spPr>
      </p:pic>
    </p:spTree>
    <p:extLst>
      <p:ext uri="{BB962C8B-B14F-4D97-AF65-F5344CB8AC3E}">
        <p14:creationId xmlns:p14="http://schemas.microsoft.com/office/powerpoint/2010/main" val="26846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Questions </a:t>
            </a:r>
            <a:r>
              <a:rPr lang="en-GB" sz="2800" dirty="0" smtClean="0"/>
              <a:t>(continued)</a:t>
            </a:r>
            <a:endParaRPr lang="en-GB" sz="2800" dirty="0"/>
          </a:p>
        </p:txBody>
      </p:sp>
      <p:sp>
        <p:nvSpPr>
          <p:cNvPr id="6" name="Content Placeholder 2">
            <a:extLst>
              <a:ext uri="{FF2B5EF4-FFF2-40B4-BE49-F238E27FC236}">
                <a16:creationId xmlns="" xmlns:a16="http://schemas.microsoft.com/office/drawing/2014/main" id="{A0C8D891-784C-4AA4-83A4-4F5718DF7962}"/>
              </a:ext>
            </a:extLst>
          </p:cNvPr>
          <p:cNvSpPr txBox="1">
            <a:spLocks/>
          </p:cNvSpPr>
          <p:nvPr/>
        </p:nvSpPr>
        <p:spPr>
          <a:xfrm>
            <a:off x="304602" y="1447587"/>
            <a:ext cx="5891192" cy="52334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rtl="0">
              <a:lnSpc>
                <a:spcPts val="2600"/>
              </a:lnSpc>
              <a:spcBef>
                <a:spcPts val="0"/>
              </a:spcBef>
              <a:buNone/>
            </a:pPr>
            <a:r>
              <a:rPr lang="en-GB" sz="2200" dirty="0">
                <a:latin typeface="Arial"/>
              </a:rPr>
              <a:t>H</a:t>
            </a:r>
            <a:r>
              <a:rPr lang="en-GB" sz="2200" dirty="0" smtClean="0">
                <a:effectLst/>
                <a:latin typeface="Arial"/>
              </a:rPr>
              <a:t>ow </a:t>
            </a:r>
            <a:r>
              <a:rPr lang="en-GB" sz="2200" dirty="0">
                <a:effectLst/>
                <a:latin typeface="Arial"/>
              </a:rPr>
              <a:t>could daring a friend to do something you would not like to do challenge the golden rule ‘treat others as you would like them to treat you’?</a:t>
            </a:r>
          </a:p>
          <a:p>
            <a:pPr marL="0" indent="0" rtl="0">
              <a:lnSpc>
                <a:spcPts val="2600"/>
              </a:lnSpc>
              <a:spcBef>
                <a:spcPts val="0"/>
              </a:spcBef>
              <a:buNone/>
            </a:pPr>
            <a:endParaRPr lang="en-GB" sz="2200" dirty="0">
              <a:effectLst/>
              <a:latin typeface="Arial"/>
            </a:endParaRPr>
          </a:p>
          <a:p>
            <a:pPr marL="0" indent="0" rtl="0">
              <a:lnSpc>
                <a:spcPts val="2600"/>
              </a:lnSpc>
              <a:spcBef>
                <a:spcPts val="0"/>
              </a:spcBef>
              <a:buNone/>
            </a:pPr>
            <a:r>
              <a:rPr lang="en-GB" sz="2200" dirty="0">
                <a:effectLst/>
                <a:latin typeface="Arial"/>
              </a:rPr>
              <a:t>Is it the right thing to pressurise someone into doing something they would not be comfortable doing? E.g. keeping a secret that is not right to keep.</a:t>
            </a:r>
          </a:p>
          <a:p>
            <a:pPr marL="0" indent="0" rtl="0">
              <a:lnSpc>
                <a:spcPts val="2600"/>
              </a:lnSpc>
              <a:spcBef>
                <a:spcPts val="0"/>
              </a:spcBef>
              <a:buNone/>
            </a:pPr>
            <a:endParaRPr lang="en-GB" sz="2200" dirty="0">
              <a:effectLst/>
              <a:latin typeface="Arial"/>
            </a:endParaRPr>
          </a:p>
          <a:p>
            <a:pPr marL="0" indent="0" rtl="0">
              <a:lnSpc>
                <a:spcPts val="2600"/>
              </a:lnSpc>
              <a:spcBef>
                <a:spcPts val="0"/>
              </a:spcBef>
              <a:buNone/>
            </a:pPr>
            <a:r>
              <a:rPr lang="en-GB" sz="2200" dirty="0">
                <a:latin typeface="Arial"/>
              </a:rPr>
              <a:t>H</a:t>
            </a:r>
            <a:r>
              <a:rPr lang="en-GB" sz="2200" dirty="0" smtClean="0">
                <a:effectLst/>
                <a:latin typeface="Arial"/>
              </a:rPr>
              <a:t>ow </a:t>
            </a:r>
            <a:r>
              <a:rPr lang="en-GB" sz="2200" dirty="0">
                <a:effectLst/>
                <a:latin typeface="Arial"/>
              </a:rPr>
              <a:t>can we recognise the innate dignity of every person and ask </a:t>
            </a:r>
            <a:r>
              <a:rPr lang="en-GB" sz="2200" dirty="0" smtClean="0">
                <a:effectLst/>
                <a:latin typeface="Arial"/>
              </a:rPr>
              <a:t>God </a:t>
            </a:r>
            <a:r>
              <a:rPr lang="en-GB" sz="2200" dirty="0">
                <a:effectLst/>
                <a:latin typeface="Arial"/>
              </a:rPr>
              <a:t>to help us to see it?</a:t>
            </a:r>
          </a:p>
        </p:txBody>
      </p:sp>
      <p:pic>
        <p:nvPicPr>
          <p:cNvPr id="11" name="Picture 10">
            <a:hlinkClick r:id="" action="ppaction://hlinkshowjump?jump=endshow"/>
            <a:extLst>
              <a:ext uri="{FF2B5EF4-FFF2-40B4-BE49-F238E27FC236}">
                <a16:creationId xmlns="" xmlns:a16="http://schemas.microsoft.com/office/drawing/2014/main" id="{2FC6D4FD-1B4E-4F99-B21D-CDB1BDF02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4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4" name="Picture 3">
            <a:extLst>
              <a:ext uri="{FF2B5EF4-FFF2-40B4-BE49-F238E27FC236}">
                <a16:creationId xmlns="" xmlns:a16="http://schemas.microsoft.com/office/drawing/2014/main" id="{86985CD8-B290-487D-B637-4AD95115DA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795" y="2169090"/>
            <a:ext cx="3461512" cy="2759979"/>
          </a:xfrm>
          <a:prstGeom prst="rect">
            <a:avLst/>
          </a:prstGeom>
          <a:ln>
            <a:noFill/>
          </a:ln>
          <a:effectLst>
            <a:softEdge rad="112500"/>
          </a:effectLst>
        </p:spPr>
      </p:pic>
    </p:spTree>
    <p:extLst>
      <p:ext uri="{BB962C8B-B14F-4D97-AF65-F5344CB8AC3E}">
        <p14:creationId xmlns:p14="http://schemas.microsoft.com/office/powerpoint/2010/main" val="3272549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xmlns="" id="{664A3369-F216-4923-8723-C31C7D02BC0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5773"/>
            <a:ext cx="9906000" cy="6863773"/>
          </a:xfrm>
        </p:spPr>
      </p:pic>
      <p:sp>
        <p:nvSpPr>
          <p:cNvPr id="2" name="Title 1">
            <a:extLst>
              <a:ext uri="{FF2B5EF4-FFF2-40B4-BE49-F238E27FC236}">
                <a16:creationId xmlns:a16="http://schemas.microsoft.com/office/drawing/2014/main" xmlns="" id="{E7880068-6DD5-4A04-8A47-45A9D86D4257}"/>
              </a:ext>
            </a:extLst>
          </p:cNvPr>
          <p:cNvSpPr>
            <a:spLocks noGrp="1"/>
          </p:cNvSpPr>
          <p:nvPr>
            <p:ph type="title"/>
          </p:nvPr>
        </p:nvSpPr>
        <p:spPr>
          <a:xfrm>
            <a:off x="172604" y="241643"/>
            <a:ext cx="5639718" cy="1325563"/>
          </a:xfrm>
        </p:spPr>
        <p:txBody>
          <a:bodyPr/>
          <a:lstStyle/>
          <a:p>
            <a:r>
              <a:rPr lang="en-GB" dirty="0">
                <a:solidFill>
                  <a:srgbClr val="FFFFFF"/>
                </a:solidFill>
              </a:rPr>
              <a:t>Pause and reflect</a:t>
            </a:r>
          </a:p>
        </p:txBody>
      </p:sp>
      <p:sp>
        <p:nvSpPr>
          <p:cNvPr id="6" name="Content Placeholder 2">
            <a:extLst>
              <a:ext uri="{FF2B5EF4-FFF2-40B4-BE49-F238E27FC236}">
                <a16:creationId xmlns:a16="http://schemas.microsoft.com/office/drawing/2014/main" xmlns="" id="{B8D99722-A4EE-4499-AD5B-63612F9F9582}"/>
              </a:ext>
            </a:extLst>
          </p:cNvPr>
          <p:cNvSpPr txBox="1">
            <a:spLocks/>
          </p:cNvSpPr>
          <p:nvPr/>
        </p:nvSpPr>
        <p:spPr>
          <a:xfrm>
            <a:off x="360218" y="1955147"/>
            <a:ext cx="5876007" cy="4813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xmlns="" id="{A2D02FB0-9106-4B10-B0A5-34AD4E8598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
        <p:nvSpPr>
          <p:cNvPr id="12" name="Content Placeholder 2">
            <a:extLst>
              <a:ext uri="{FF2B5EF4-FFF2-40B4-BE49-F238E27FC236}">
                <a16:creationId xmlns:a16="http://schemas.microsoft.com/office/drawing/2014/main" xmlns="" id="{5CB001AF-EEB7-4140-98E6-79F5BF1F414A}"/>
              </a:ext>
            </a:extLst>
          </p:cNvPr>
          <p:cNvSpPr txBox="1">
            <a:spLocks/>
          </p:cNvSpPr>
          <p:nvPr/>
        </p:nvSpPr>
        <p:spPr>
          <a:xfrm>
            <a:off x="186006" y="1688000"/>
            <a:ext cx="4044545" cy="499305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360"/>
              </a:lnSpc>
              <a:spcBef>
                <a:spcPts val="0"/>
              </a:spcBef>
              <a:buFont typeface="Arial" panose="020B0604020202020204" pitchFamily="34" charset="0"/>
              <a:buNone/>
            </a:pPr>
            <a:r>
              <a:rPr lang="en-GB" sz="2400" dirty="0">
                <a:solidFill>
                  <a:srgbClr val="FFFFFF"/>
                </a:solidFill>
                <a:latin typeface="Arial"/>
              </a:rPr>
              <a:t>Loving Father</a:t>
            </a:r>
            <a:r>
              <a:rPr lang="en-GB" sz="2400" dirty="0" smtClean="0">
                <a:solidFill>
                  <a:srgbClr val="FFFFFF"/>
                </a:solidFill>
                <a:latin typeface="Arial"/>
              </a:rPr>
              <a:t>,</a:t>
            </a:r>
            <a:br>
              <a:rPr lang="en-GB" sz="2400" dirty="0" smtClean="0">
                <a:solidFill>
                  <a:srgbClr val="FFFFFF"/>
                </a:solidFill>
                <a:latin typeface="Arial"/>
              </a:rPr>
            </a:br>
            <a:r>
              <a:rPr lang="en-GB" sz="2400" dirty="0" smtClean="0">
                <a:solidFill>
                  <a:srgbClr val="FFFFFF"/>
                </a:solidFill>
                <a:latin typeface="Arial"/>
              </a:rPr>
              <a:t>We </a:t>
            </a:r>
            <a:r>
              <a:rPr lang="en-GB" sz="2400" dirty="0">
                <a:solidFill>
                  <a:srgbClr val="FFFFFF"/>
                </a:solidFill>
                <a:latin typeface="Arial"/>
              </a:rPr>
              <a:t>thank you for the wonder and gift of each person made in your image and </a:t>
            </a:r>
            <a:r>
              <a:rPr lang="en-GB" sz="2400" dirty="0" smtClean="0">
                <a:solidFill>
                  <a:srgbClr val="FFFFFF"/>
                </a:solidFill>
                <a:latin typeface="Arial"/>
              </a:rPr>
              <a:t>likeness.</a:t>
            </a:r>
            <a:br>
              <a:rPr lang="en-GB" sz="2400" dirty="0" smtClean="0">
                <a:solidFill>
                  <a:srgbClr val="FFFFFF"/>
                </a:solidFill>
                <a:latin typeface="Arial"/>
              </a:rPr>
            </a:br>
            <a:r>
              <a:rPr lang="en-GB" sz="2400" dirty="0" smtClean="0">
                <a:solidFill>
                  <a:srgbClr val="FFFFFF"/>
                </a:solidFill>
                <a:latin typeface="Arial"/>
              </a:rPr>
              <a:t>Help </a:t>
            </a:r>
            <a:r>
              <a:rPr lang="en-GB" sz="2400" dirty="0">
                <a:solidFill>
                  <a:srgbClr val="FFFFFF"/>
                </a:solidFill>
                <a:latin typeface="Arial"/>
              </a:rPr>
              <a:t>us to be courageous in loving all despite our uniqueness and difference.</a:t>
            </a:r>
          </a:p>
          <a:p>
            <a:pPr marL="0" indent="0">
              <a:lnSpc>
                <a:spcPts val="3360"/>
              </a:lnSpc>
              <a:spcBef>
                <a:spcPts val="0"/>
              </a:spcBef>
              <a:buNone/>
            </a:pPr>
            <a:endParaRPr lang="en-GB" sz="2400" dirty="0">
              <a:solidFill>
                <a:srgbClr val="FFFFFF"/>
              </a:solidFill>
              <a:latin typeface="Arial"/>
            </a:endParaRPr>
          </a:p>
          <a:p>
            <a:pPr marL="0" indent="0">
              <a:lnSpc>
                <a:spcPts val="3360"/>
              </a:lnSpc>
              <a:spcBef>
                <a:spcPts val="0"/>
              </a:spcBef>
              <a:buFont typeface="Arial" panose="020B0604020202020204" pitchFamily="34" charset="0"/>
              <a:buNone/>
            </a:pPr>
            <a:r>
              <a:rPr lang="en-GB" sz="2400" dirty="0" smtClean="0">
                <a:solidFill>
                  <a:srgbClr val="FFFFFF"/>
                </a:solidFill>
                <a:latin typeface="Arial"/>
              </a:rPr>
              <a:t>Amen</a:t>
            </a:r>
            <a:endParaRPr lang="en-GB" sz="2400" dirty="0">
              <a:solidFill>
                <a:srgbClr val="FFFFFF"/>
              </a:solidFill>
              <a:latin typeface="Arial"/>
            </a:endParaRPr>
          </a:p>
        </p:txBody>
      </p:sp>
    </p:spTree>
    <p:extLst>
      <p:ext uri="{BB962C8B-B14F-4D97-AF65-F5344CB8AC3E}">
        <p14:creationId xmlns:p14="http://schemas.microsoft.com/office/powerpoint/2010/main" val="2411277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hlinkClick r:id="" action="ppaction://hlinkshowjump?jump=endshow"/>
            <a:extLst>
              <a:ext uri="{FF2B5EF4-FFF2-40B4-BE49-F238E27FC236}">
                <a16:creationId xmlns:a16="http://schemas.microsoft.com/office/drawing/2014/main" xmlns="" id="{6E59888B-FBA8-4B34-AC35-26D80C2970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6" name="Rectangle: Rounded Corners 5">
            <a:extLst>
              <a:ext uri="{FF2B5EF4-FFF2-40B4-BE49-F238E27FC236}">
                <a16:creationId xmlns:a16="http://schemas.microsoft.com/office/drawing/2014/main" xmlns="" id="{88FF8184-3A31-417E-ACE2-0CD226A29D76}"/>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4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2" name="Picture 1" descr="pexels-agung-pandit-wiguna-PX1128318-50v2cm.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7593" y="0"/>
            <a:ext cx="7954533" cy="6292894"/>
          </a:xfrm>
          <a:prstGeom prst="rect">
            <a:avLst/>
          </a:prstGeom>
        </p:spPr>
      </p:pic>
    </p:spTree>
    <p:extLst>
      <p:ext uri="{BB962C8B-B14F-4D97-AF65-F5344CB8AC3E}">
        <p14:creationId xmlns:p14="http://schemas.microsoft.com/office/powerpoint/2010/main" val="2862322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01FCFDD0-5EA7-48C8-BA83-9833394EA64A}"/>
              </a:ext>
            </a:extLst>
          </p:cNvPr>
          <p:cNvSpPr/>
          <p:nvPr/>
        </p:nvSpPr>
        <p:spPr>
          <a:xfrm>
            <a:off x="659215" y="2188217"/>
            <a:ext cx="8637883" cy="574363"/>
          </a:xfrm>
          <a:prstGeom prst="roundRect">
            <a:avLst/>
          </a:prstGeom>
          <a:solidFill>
            <a:srgbClr val="FCF394"/>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a16="http://schemas.microsoft.com/office/drawing/2014/main" xmlns="" id="{27579B02-82F6-4A4E-9764-CC9F4218958E}"/>
              </a:ext>
            </a:extLst>
          </p:cNvPr>
          <p:cNvSpPr>
            <a:spLocks noGrp="1"/>
          </p:cNvSpPr>
          <p:nvPr>
            <p:ph idx="1"/>
          </p:nvPr>
        </p:nvSpPr>
        <p:spPr>
          <a:xfrm>
            <a:off x="681038" y="2275003"/>
            <a:ext cx="8565748" cy="542946"/>
          </a:xfrm>
        </p:spPr>
        <p:txBody>
          <a:bodyPr>
            <a:normAutofit/>
          </a:bodyPr>
          <a:lstStyle/>
          <a:p>
            <a:pPr marL="0" indent="0">
              <a:buNone/>
            </a:pPr>
            <a:r>
              <a:rPr lang="en-GB" sz="2200" dirty="0"/>
              <a:t>To celebrate the uniqueness and innate beauty of each of us.</a:t>
            </a:r>
          </a:p>
        </p:txBody>
      </p:sp>
      <p:sp>
        <p:nvSpPr>
          <p:cNvPr id="5" name="Rectangle: Rounded Corners 4">
            <a:extLst>
              <a:ext uri="{FF2B5EF4-FFF2-40B4-BE49-F238E27FC236}">
                <a16:creationId xmlns:a16="http://schemas.microsoft.com/office/drawing/2014/main" xmlns=""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xmlns=""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xmlns="" id="{31AFA6FF-4D3D-486C-BAC2-429226BB29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a16="http://schemas.microsoft.com/office/drawing/2014/main" xmlns="" id="{E5EA2C71-0355-4700-A65F-7BCD491E62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6102" y="2983326"/>
            <a:ext cx="4185921" cy="3434252"/>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78891" y="244788"/>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278890" y="1508198"/>
            <a:ext cx="8095732" cy="504055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00"/>
              </a:lnSpc>
              <a:spcBef>
                <a:spcPts val="0"/>
              </a:spcBef>
              <a:buNone/>
            </a:pPr>
            <a:r>
              <a:rPr lang="en-GB" sz="2200" dirty="0">
                <a:latin typeface="Arial"/>
              </a:rPr>
              <a:t>What makes you unique?</a:t>
            </a:r>
          </a:p>
          <a:p>
            <a:pPr marL="0" indent="0">
              <a:lnSpc>
                <a:spcPts val="2400"/>
              </a:lnSpc>
              <a:spcBef>
                <a:spcPts val="0"/>
              </a:spcBef>
              <a:buNone/>
            </a:pPr>
            <a:endParaRPr lang="en-GB" sz="2200" dirty="0">
              <a:latin typeface="Arial"/>
            </a:endParaRPr>
          </a:p>
          <a:p>
            <a:pPr marL="0" indent="0">
              <a:lnSpc>
                <a:spcPts val="2400"/>
              </a:lnSpc>
              <a:spcBef>
                <a:spcPts val="0"/>
              </a:spcBef>
              <a:buNone/>
            </a:pPr>
            <a:r>
              <a:rPr lang="en-GB" sz="2200" dirty="0">
                <a:latin typeface="Arial"/>
              </a:rPr>
              <a:t>What are your special qualities, gifts</a:t>
            </a:r>
            <a:r>
              <a:rPr lang="en-GB" sz="2200" dirty="0" smtClean="0">
                <a:latin typeface="Arial"/>
              </a:rPr>
              <a:t>,</a:t>
            </a:r>
            <a:br>
              <a:rPr lang="en-GB" sz="2200" dirty="0" smtClean="0">
                <a:latin typeface="Arial"/>
              </a:rPr>
            </a:br>
            <a:r>
              <a:rPr lang="en-GB" sz="2200" dirty="0" smtClean="0">
                <a:latin typeface="Arial"/>
              </a:rPr>
              <a:t>and </a:t>
            </a:r>
            <a:r>
              <a:rPr lang="en-GB" sz="2200" dirty="0">
                <a:latin typeface="Arial"/>
              </a:rPr>
              <a:t>talents?</a:t>
            </a:r>
          </a:p>
          <a:p>
            <a:pPr marL="0" indent="0">
              <a:lnSpc>
                <a:spcPts val="2400"/>
              </a:lnSpc>
              <a:spcBef>
                <a:spcPts val="0"/>
              </a:spcBef>
              <a:buNone/>
            </a:pPr>
            <a:endParaRPr lang="en-GB" sz="2200" dirty="0">
              <a:latin typeface="Arial"/>
            </a:endParaRPr>
          </a:p>
          <a:p>
            <a:pPr marL="0" indent="0">
              <a:lnSpc>
                <a:spcPts val="2400"/>
              </a:lnSpc>
              <a:spcBef>
                <a:spcPts val="0"/>
              </a:spcBef>
              <a:buNone/>
            </a:pPr>
            <a:r>
              <a:rPr lang="en-GB" sz="2200" dirty="0">
                <a:latin typeface="Arial"/>
              </a:rPr>
              <a:t>What attributes do others recognise in you?</a:t>
            </a:r>
          </a:p>
          <a:p>
            <a:pPr marL="0" indent="0">
              <a:lnSpc>
                <a:spcPts val="2400"/>
              </a:lnSpc>
              <a:spcBef>
                <a:spcPts val="0"/>
              </a:spcBef>
              <a:buNone/>
            </a:pPr>
            <a:endParaRPr lang="en-GB" sz="2200" dirty="0">
              <a:latin typeface="Arial"/>
            </a:endParaRPr>
          </a:p>
          <a:p>
            <a:pPr marL="0" indent="0">
              <a:lnSpc>
                <a:spcPts val="2400"/>
              </a:lnSpc>
              <a:spcBef>
                <a:spcPts val="0"/>
              </a:spcBef>
              <a:buNone/>
            </a:pPr>
            <a:r>
              <a:rPr lang="en-GB" sz="2200" dirty="0">
                <a:latin typeface="Arial"/>
              </a:rPr>
              <a:t>Why are being honest, truthful and having integrity positive attributes?</a:t>
            </a:r>
          </a:p>
          <a:p>
            <a:pPr marL="0" indent="0">
              <a:lnSpc>
                <a:spcPts val="2400"/>
              </a:lnSpc>
              <a:spcBef>
                <a:spcPts val="0"/>
              </a:spcBef>
              <a:buNone/>
            </a:pPr>
            <a:endParaRPr lang="en-GB" sz="2200" dirty="0">
              <a:latin typeface="Arial"/>
            </a:endParaRPr>
          </a:p>
          <a:p>
            <a:pPr marL="0" indent="0">
              <a:lnSpc>
                <a:spcPts val="2400"/>
              </a:lnSpc>
              <a:spcBef>
                <a:spcPts val="0"/>
              </a:spcBef>
              <a:buNone/>
            </a:pPr>
            <a:r>
              <a:rPr lang="en-GB" sz="2200" dirty="0" smtClean="0">
                <a:latin typeface="Arial"/>
              </a:rPr>
              <a:t>How </a:t>
            </a:r>
            <a:r>
              <a:rPr lang="en-GB" sz="2200" dirty="0">
                <a:latin typeface="Arial"/>
              </a:rPr>
              <a:t>can your gifts be used for the common good?</a:t>
            </a:r>
          </a:p>
          <a:p>
            <a:pPr marL="0" indent="0">
              <a:lnSpc>
                <a:spcPts val="2400"/>
              </a:lnSpc>
              <a:spcBef>
                <a:spcPts val="0"/>
              </a:spcBef>
              <a:buNone/>
            </a:pPr>
            <a:endParaRPr lang="en-GB" sz="2200" dirty="0">
              <a:latin typeface="Arial"/>
            </a:endParaRPr>
          </a:p>
          <a:p>
            <a:pPr marL="0" indent="0">
              <a:lnSpc>
                <a:spcPts val="2400"/>
              </a:lnSpc>
              <a:spcBef>
                <a:spcPts val="0"/>
              </a:spcBef>
              <a:buNone/>
            </a:pPr>
            <a:r>
              <a:rPr lang="en-GB" sz="2200" dirty="0">
                <a:latin typeface="Arial"/>
              </a:rPr>
              <a:t>What is it that we can do for each other to support each other’s mental health and wellbeing, recognising the importance of expressing feelings. </a:t>
            </a: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xmlns="" id="{20681947-F01F-443C-877E-D96126801A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xmlns="" id="{92C3AD3A-C8F8-4DF1-88AF-C5213ED644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3391" y="417709"/>
            <a:ext cx="3696006" cy="3032620"/>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xmlns=""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2475"/>
            <a:ext cx="9906000" cy="6863773"/>
          </a:xfrm>
        </p:spPr>
      </p:pic>
      <p:pic>
        <p:nvPicPr>
          <p:cNvPr id="10" name="Content Placeholder 10">
            <a:extLst>
              <a:ext uri="{FF2B5EF4-FFF2-40B4-BE49-F238E27FC236}">
                <a16:creationId xmlns:a16="http://schemas.microsoft.com/office/drawing/2014/main" xmlns="" id="{EA24352A-6E76-4B2A-90E3-61B3333C019C}"/>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rcRect l="48804" t="13939" r="1197" b="85"/>
          <a:stretch/>
        </p:blipFill>
        <p:spPr>
          <a:xfrm flipH="1">
            <a:off x="118530" y="956733"/>
            <a:ext cx="4953002" cy="5901267"/>
          </a:xfrm>
          <a:prstGeom prst="rect">
            <a:avLst/>
          </a:prstGeom>
          <a:ln>
            <a:noFill/>
          </a:ln>
          <a:effectLst>
            <a:softEdge rad="112500"/>
          </a:effectLst>
        </p:spPr>
      </p:pic>
      <p:pic>
        <p:nvPicPr>
          <p:cNvPr id="8" name="Picture 7">
            <a:hlinkClick r:id="" action="ppaction://hlinkshowjump?jump=endshow"/>
            <a:extLst>
              <a:ext uri="{FF2B5EF4-FFF2-40B4-BE49-F238E27FC236}">
                <a16:creationId xmlns:a16="http://schemas.microsoft.com/office/drawing/2014/main" xmlns="" id="{E0DD90EC-901C-4565-9700-4791C4A0AD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
        <p:nvSpPr>
          <p:cNvPr id="6" name="Content Placeholder 2">
            <a:extLst>
              <a:ext uri="{FF2B5EF4-FFF2-40B4-BE49-F238E27FC236}">
                <a16:creationId xmlns:a16="http://schemas.microsoft.com/office/drawing/2014/main" xmlns="" id="{B8D99722-A4EE-4499-AD5B-63612F9F9582}"/>
              </a:ext>
            </a:extLst>
          </p:cNvPr>
          <p:cNvSpPr txBox="1">
            <a:spLocks/>
          </p:cNvSpPr>
          <p:nvPr/>
        </p:nvSpPr>
        <p:spPr>
          <a:xfrm>
            <a:off x="225524" y="1229263"/>
            <a:ext cx="4777868" cy="562873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160"/>
              </a:lnSpc>
              <a:spcBef>
                <a:spcPts val="0"/>
              </a:spcBef>
              <a:spcAft>
                <a:spcPts val="500"/>
              </a:spcAft>
              <a:buNone/>
            </a:pPr>
            <a:r>
              <a:rPr lang="en-GB" sz="1600" dirty="0">
                <a:solidFill>
                  <a:srgbClr val="FFFFFF"/>
                </a:solidFill>
                <a:latin typeface="Arial"/>
              </a:rPr>
              <a:t>Lord God</a:t>
            </a:r>
            <a:r>
              <a:rPr lang="en-GB" sz="1600" dirty="0" smtClean="0">
                <a:solidFill>
                  <a:srgbClr val="FFFFFF"/>
                </a:solidFill>
                <a:latin typeface="Arial"/>
              </a:rPr>
              <a:t>,</a:t>
            </a:r>
            <a:br>
              <a:rPr lang="en-GB" sz="1600" dirty="0" smtClean="0">
                <a:solidFill>
                  <a:srgbClr val="FFFFFF"/>
                </a:solidFill>
                <a:latin typeface="Arial"/>
              </a:rPr>
            </a:br>
            <a:r>
              <a:rPr lang="en-GB" sz="1600" dirty="0" smtClean="0">
                <a:solidFill>
                  <a:srgbClr val="FFFFFF"/>
                </a:solidFill>
                <a:latin typeface="Arial"/>
              </a:rPr>
              <a:t>I </a:t>
            </a:r>
            <a:r>
              <a:rPr lang="en-GB" sz="1600" dirty="0">
                <a:solidFill>
                  <a:srgbClr val="FFFFFF"/>
                </a:solidFill>
                <a:latin typeface="Arial"/>
              </a:rPr>
              <a:t>give you all the members of our </a:t>
            </a:r>
            <a:r>
              <a:rPr lang="en-GB" sz="1600" dirty="0" smtClean="0">
                <a:solidFill>
                  <a:srgbClr val="FFFFFF"/>
                </a:solidFill>
                <a:latin typeface="Arial"/>
              </a:rPr>
              <a:t>family.</a:t>
            </a:r>
            <a:br>
              <a:rPr lang="en-GB" sz="1600" dirty="0" smtClean="0">
                <a:solidFill>
                  <a:srgbClr val="FFFFFF"/>
                </a:solidFill>
                <a:latin typeface="Arial"/>
              </a:rPr>
            </a:br>
            <a:r>
              <a:rPr lang="en-GB" sz="1600" dirty="0" smtClean="0">
                <a:solidFill>
                  <a:srgbClr val="FFFFFF"/>
                </a:solidFill>
                <a:latin typeface="Arial"/>
              </a:rPr>
              <a:t>You </a:t>
            </a:r>
            <a:r>
              <a:rPr lang="en-GB" sz="1600" dirty="0">
                <a:solidFill>
                  <a:srgbClr val="FFFFFF"/>
                </a:solidFill>
                <a:latin typeface="Arial"/>
              </a:rPr>
              <a:t>know them all so well and love them all. </a:t>
            </a:r>
            <a:endParaRPr lang="en-GB" sz="1600" dirty="0" smtClean="0">
              <a:solidFill>
                <a:srgbClr val="FFFFFF"/>
              </a:solidFill>
              <a:latin typeface="Arial"/>
            </a:endParaRPr>
          </a:p>
          <a:p>
            <a:pPr marL="0" indent="0">
              <a:lnSpc>
                <a:spcPts val="2160"/>
              </a:lnSpc>
              <a:spcBef>
                <a:spcPts val="0"/>
              </a:spcBef>
              <a:spcAft>
                <a:spcPts val="500"/>
              </a:spcAft>
              <a:buNone/>
            </a:pPr>
            <a:r>
              <a:rPr lang="en-GB" sz="1600" dirty="0" smtClean="0">
                <a:solidFill>
                  <a:srgbClr val="FFFFFF"/>
                </a:solidFill>
                <a:latin typeface="Arial"/>
              </a:rPr>
              <a:t>I </a:t>
            </a:r>
            <a:r>
              <a:rPr lang="en-GB" sz="1600" dirty="0">
                <a:solidFill>
                  <a:srgbClr val="FFFFFF"/>
                </a:solidFill>
                <a:latin typeface="Arial"/>
              </a:rPr>
              <a:t>ask that you would cover us with a rainbow of </a:t>
            </a:r>
            <a:r>
              <a:rPr lang="en-GB" sz="1600" dirty="0" smtClean="0">
                <a:solidFill>
                  <a:srgbClr val="FFFFFF"/>
                </a:solidFill>
                <a:latin typeface="Arial"/>
              </a:rPr>
              <a:t>hope.</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that draws us together to work out our </a:t>
            </a:r>
            <a:r>
              <a:rPr lang="en-GB" sz="1600" dirty="0" smtClean="0">
                <a:solidFill>
                  <a:srgbClr val="FFFFFF"/>
                </a:solidFill>
                <a:latin typeface="Arial"/>
              </a:rPr>
              <a:t>differences.</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that helps us to celebrate together and care for one </a:t>
            </a:r>
            <a:r>
              <a:rPr lang="en-GB" sz="1600" dirty="0" smtClean="0">
                <a:solidFill>
                  <a:srgbClr val="FFFFFF"/>
                </a:solidFill>
                <a:latin typeface="Arial"/>
              </a:rPr>
              <a:t>another.</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that rides like a banner in our lives and watches over us wherever we go. </a:t>
            </a:r>
            <a:endParaRPr lang="en-GB" sz="1600" dirty="0" smtClean="0">
              <a:solidFill>
                <a:srgbClr val="FFFFFF"/>
              </a:solidFill>
              <a:latin typeface="Arial"/>
            </a:endParaRPr>
          </a:p>
          <a:p>
            <a:pPr marL="0" indent="0">
              <a:lnSpc>
                <a:spcPts val="2160"/>
              </a:lnSpc>
              <a:spcBef>
                <a:spcPts val="0"/>
              </a:spcBef>
              <a:spcAft>
                <a:spcPts val="500"/>
              </a:spcAft>
              <a:buNone/>
            </a:pPr>
            <a:r>
              <a:rPr lang="en-GB" sz="1600" dirty="0" smtClean="0">
                <a:solidFill>
                  <a:srgbClr val="FFFFFF"/>
                </a:solidFill>
                <a:latin typeface="Arial"/>
              </a:rPr>
              <a:t>Hope </a:t>
            </a:r>
            <a:r>
              <a:rPr lang="en-GB" sz="1600" dirty="0">
                <a:solidFill>
                  <a:srgbClr val="FFFFFF"/>
                </a:solidFill>
                <a:latin typeface="Arial"/>
              </a:rPr>
              <a:t>that overcomes adversity and gathers strength to </a:t>
            </a:r>
            <a:r>
              <a:rPr lang="en-GB" sz="1600" dirty="0" smtClean="0">
                <a:solidFill>
                  <a:srgbClr val="FFFFFF"/>
                </a:solidFill>
                <a:latin typeface="Arial"/>
              </a:rPr>
              <a:t>overcome.</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that guides us and gives us vision for our future alone and </a:t>
            </a:r>
            <a:r>
              <a:rPr lang="en-GB" sz="1600" dirty="0" smtClean="0">
                <a:solidFill>
                  <a:srgbClr val="FFFFFF"/>
                </a:solidFill>
                <a:latin typeface="Arial"/>
              </a:rPr>
              <a:t>together.</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filled with love. </a:t>
            </a:r>
            <a:endParaRPr lang="en-GB" sz="1600" dirty="0" smtClean="0">
              <a:solidFill>
                <a:srgbClr val="FFFFFF"/>
              </a:solidFill>
              <a:latin typeface="Arial"/>
            </a:endParaRPr>
          </a:p>
          <a:p>
            <a:pPr marL="0" indent="0">
              <a:lnSpc>
                <a:spcPts val="2160"/>
              </a:lnSpc>
              <a:spcBef>
                <a:spcPts val="0"/>
              </a:spcBef>
              <a:spcAft>
                <a:spcPts val="500"/>
              </a:spcAft>
              <a:buNone/>
            </a:pPr>
            <a:r>
              <a:rPr lang="en-GB" sz="1600" dirty="0" smtClean="0">
                <a:solidFill>
                  <a:srgbClr val="FFFFFF"/>
                </a:solidFill>
                <a:latin typeface="Arial"/>
              </a:rPr>
              <a:t>Hope </a:t>
            </a:r>
            <a:r>
              <a:rPr lang="en-GB" sz="1600" dirty="0">
                <a:solidFill>
                  <a:srgbClr val="FFFFFF"/>
                </a:solidFill>
                <a:latin typeface="Arial"/>
              </a:rPr>
              <a:t>that breathes peace. </a:t>
            </a:r>
            <a:endParaRPr lang="en-GB" sz="1600" dirty="0" smtClean="0">
              <a:solidFill>
                <a:srgbClr val="FFFFFF"/>
              </a:solidFill>
              <a:latin typeface="Arial"/>
            </a:endParaRPr>
          </a:p>
          <a:p>
            <a:pPr marL="0" indent="0">
              <a:lnSpc>
                <a:spcPts val="2160"/>
              </a:lnSpc>
              <a:spcBef>
                <a:spcPts val="0"/>
              </a:spcBef>
              <a:spcAft>
                <a:spcPts val="500"/>
              </a:spcAft>
              <a:buNone/>
            </a:pPr>
            <a:r>
              <a:rPr lang="en-GB" sz="1600" dirty="0" smtClean="0">
                <a:solidFill>
                  <a:srgbClr val="FFFFFF"/>
                </a:solidFill>
                <a:latin typeface="Arial"/>
              </a:rPr>
              <a:t>Amen</a:t>
            </a:r>
            <a:endParaRPr lang="en-GB" sz="1600" dirty="0">
              <a:solidFill>
                <a:srgbClr val="FFFFFF"/>
              </a:solidFill>
              <a:latin typeface="Arial"/>
            </a:endParaRPr>
          </a:p>
          <a:p>
            <a:pPr marL="0" indent="0">
              <a:lnSpc>
                <a:spcPts val="2160"/>
              </a:lnSpc>
              <a:spcBef>
                <a:spcPts val="0"/>
              </a:spcBef>
              <a:spcAft>
                <a:spcPts val="500"/>
              </a:spcAft>
              <a:buNone/>
            </a:pPr>
            <a:endParaRPr lang="en-GB" sz="1600" dirty="0">
              <a:solidFill>
                <a:srgbClr val="FFFFFF"/>
              </a:solidFill>
              <a:latin typeface="Arial"/>
            </a:endParaRPr>
          </a:p>
        </p:txBody>
      </p:sp>
      <p:sp>
        <p:nvSpPr>
          <p:cNvPr id="2" name="Title 1">
            <a:extLst>
              <a:ext uri="{FF2B5EF4-FFF2-40B4-BE49-F238E27FC236}">
                <a16:creationId xmlns:a16="http://schemas.microsoft.com/office/drawing/2014/main" xmlns="" id="{E7880068-6DD5-4A04-8A47-45A9D86D4257}"/>
              </a:ext>
            </a:extLst>
          </p:cNvPr>
          <p:cNvSpPr>
            <a:spLocks noGrp="1"/>
          </p:cNvSpPr>
          <p:nvPr>
            <p:ph type="title"/>
          </p:nvPr>
        </p:nvSpPr>
        <p:spPr>
          <a:xfrm>
            <a:off x="172604" y="114821"/>
            <a:ext cx="5639718" cy="864184"/>
          </a:xfrm>
        </p:spPr>
        <p:txBody>
          <a:bodyPr/>
          <a:lstStyle/>
          <a:p>
            <a:r>
              <a:rPr lang="en-GB" dirty="0">
                <a:solidFill>
                  <a:srgbClr val="FFFFFF"/>
                </a:solidFill>
              </a:rPr>
              <a:t>Pause and reflect</a:t>
            </a:r>
          </a:p>
        </p:txBody>
      </p:sp>
    </p:spTree>
    <p:extLst>
      <p:ext uri="{BB962C8B-B14F-4D97-AF65-F5344CB8AC3E}">
        <p14:creationId xmlns:p14="http://schemas.microsoft.com/office/powerpoint/2010/main" val="3186142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9B07368-96B6-441E-B4EA-6EAD033070B5}"/>
              </a:ext>
            </a:extLst>
          </p:cNvPr>
          <p:cNvSpPr>
            <a:spLocks noGrp="1"/>
          </p:cNvSpPr>
          <p:nvPr>
            <p:ph idx="1"/>
          </p:nvPr>
        </p:nvSpPr>
        <p:spPr>
          <a:xfrm>
            <a:off x="239928" y="2201818"/>
            <a:ext cx="5991387" cy="3384537"/>
          </a:xfrm>
        </p:spPr>
        <p:txBody>
          <a:bodyPr>
            <a:normAutofit/>
          </a:bodyPr>
          <a:lstStyle/>
          <a:p>
            <a:pPr marL="0" indent="0" algn="r">
              <a:lnSpc>
                <a:spcPts val="3160"/>
              </a:lnSpc>
              <a:buNone/>
            </a:pPr>
            <a:r>
              <a:rPr lang="en-GB" sz="2400" dirty="0"/>
              <a:t>No family drops down from heaven; </a:t>
            </a:r>
            <a:r>
              <a:rPr lang="en-GB" sz="2400" dirty="0" smtClean="0"/>
              <a:t/>
            </a:r>
            <a:br>
              <a:rPr lang="en-GB" sz="2400" dirty="0" smtClean="0"/>
            </a:br>
            <a:r>
              <a:rPr lang="en-GB" sz="2400" dirty="0" smtClean="0"/>
              <a:t>perfectly formed.</a:t>
            </a:r>
            <a:br>
              <a:rPr lang="en-GB" sz="2400" dirty="0" smtClean="0"/>
            </a:br>
            <a:r>
              <a:rPr lang="en-GB" sz="2400" dirty="0" smtClean="0"/>
              <a:t>Families </a:t>
            </a:r>
            <a:r>
              <a:rPr lang="en-GB" sz="2400" dirty="0"/>
              <a:t>need constantly to grow and mature in the ability to love</a:t>
            </a:r>
          </a:p>
        </p:txBody>
      </p:sp>
      <p:pic>
        <p:nvPicPr>
          <p:cNvPr id="5" name="Picture 4">
            <a:extLst>
              <a:ext uri="{FF2B5EF4-FFF2-40B4-BE49-F238E27FC236}">
                <a16:creationId xmlns:a16="http://schemas.microsoft.com/office/drawing/2014/main" xmlns="" id="{AA057639-27A9-4C20-A466-2428F084E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0206" y="1217995"/>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xmlns=""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sp>
        <p:nvSpPr>
          <p:cNvPr id="2" name="TextBox 1">
            <a:extLst>
              <a:ext uri="{FF2B5EF4-FFF2-40B4-BE49-F238E27FC236}">
                <a16:creationId xmlns:a16="http://schemas.microsoft.com/office/drawing/2014/main" xmlns="" id="{AA0017E9-5DE5-494B-94DD-0FD76D63BB53}"/>
              </a:ext>
            </a:extLst>
          </p:cNvPr>
          <p:cNvSpPr txBox="1"/>
          <p:nvPr/>
        </p:nvSpPr>
        <p:spPr>
          <a:xfrm>
            <a:off x="4701300" y="4399237"/>
            <a:ext cx="1544639" cy="369332"/>
          </a:xfrm>
          <a:prstGeom prst="rect">
            <a:avLst/>
          </a:prstGeom>
          <a:noFill/>
        </p:spPr>
        <p:txBody>
          <a:bodyPr wrap="none" rtlCol="0">
            <a:spAutoFit/>
          </a:bodyPr>
          <a:lstStyle/>
          <a:p>
            <a:pPr algn="r"/>
            <a:r>
              <a:rPr lang="en-GB" dirty="0">
                <a:latin typeface="Arial"/>
              </a:rPr>
              <a:t>Pope Francis</a:t>
            </a:r>
          </a:p>
        </p:txBody>
      </p:sp>
    </p:spTree>
    <p:extLst>
      <p:ext uri="{BB962C8B-B14F-4D97-AF65-F5344CB8AC3E}">
        <p14:creationId xmlns:p14="http://schemas.microsoft.com/office/powerpoint/2010/main" val="5358332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3183</TotalTime>
  <Words>639</Words>
  <Application>Microsoft Macintosh PowerPoint</Application>
  <PresentationFormat>A4 Paper (210x297 mm)</PresentationFormat>
  <Paragraphs>139</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Year 4</vt:lpstr>
      <vt:lpstr>PowerPoint Presentation</vt:lpstr>
      <vt:lpstr>Aim</vt:lpstr>
      <vt:lpstr>PowerPoint Presentation</vt:lpstr>
      <vt:lpstr>PowerPoint Presentation</vt:lpstr>
      <vt:lpstr>Social and Emotional</vt:lpstr>
      <vt:lpstr>Questions</vt:lpstr>
      <vt:lpstr>Pause and reflect</vt:lpstr>
      <vt:lpstr>PowerPoint Presentation</vt:lpstr>
      <vt:lpstr>PowerPoint Presentation</vt:lpstr>
      <vt:lpstr>PowerPoint Presentation</vt:lpstr>
      <vt:lpstr>Physical</vt:lpstr>
      <vt:lpstr>Questions</vt:lpstr>
      <vt:lpstr>Questions (continued)</vt:lpstr>
      <vt:lpstr>Pause and reflect</vt:lpstr>
      <vt:lpstr>PowerPoint Presentation</vt:lpstr>
      <vt:lpstr>Spiritual</vt:lpstr>
      <vt:lpstr>Questions</vt:lpstr>
      <vt:lpstr>Pause and reflect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Nick Snode</cp:lastModifiedBy>
  <cp:revision>102</cp:revision>
  <cp:lastPrinted>2020-07-30T14:54:04Z</cp:lastPrinted>
  <dcterms:created xsi:type="dcterms:W3CDTF">2020-03-22T10:35:47Z</dcterms:created>
  <dcterms:modified xsi:type="dcterms:W3CDTF">2020-08-26T15:19:17Z</dcterms:modified>
</cp:coreProperties>
</file>