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90" r:id="rId3"/>
    <p:sldId id="259" r:id="rId4"/>
    <p:sldId id="289" r:id="rId5"/>
    <p:sldId id="283" r:id="rId6"/>
    <p:sldId id="260" r:id="rId7"/>
    <p:sldId id="262" r:id="rId8"/>
    <p:sldId id="263" r:id="rId9"/>
    <p:sldId id="275" r:id="rId10"/>
    <p:sldId id="265" r:id="rId11"/>
    <p:sldId id="264" r:id="rId12"/>
    <p:sldId id="267" r:id="rId13"/>
    <p:sldId id="271" r:id="rId14"/>
    <p:sldId id="284" r:id="rId15"/>
    <p:sldId id="281" r:id="rId16"/>
    <p:sldId id="285" r:id="rId17"/>
    <p:sldId id="269" r:id="rId18"/>
    <p:sldId id="270" r:id="rId19"/>
    <p:sldId id="276" r:id="rId20"/>
    <p:sldId id="286" r:id="rId21"/>
    <p:sldId id="268" r:id="rId22"/>
    <p:sldId id="287" r:id="rId23"/>
    <p:sldId id="278" r:id="rId24"/>
    <p:sldId id="280" r:id="rId25"/>
    <p:sldId id="288" r:id="rId26"/>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B8DFB2"/>
    <a:srgbClr val="D6D8A7"/>
    <a:srgbClr val="D498A6"/>
    <a:srgbClr val="FFE8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6" autoAdjust="0"/>
    <p:restoredTop sz="94660"/>
  </p:normalViewPr>
  <p:slideViewPr>
    <p:cSldViewPr snapToGrid="0">
      <p:cViewPr varScale="1">
        <p:scale>
          <a:sx n="160" d="100"/>
          <a:sy n="160" d="100"/>
        </p:scale>
        <p:origin x="-872" y="-10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printerSettings" Target="printerSettings/printerSettings1.bin"/><Relationship Id="rId28" Type="http://schemas.openxmlformats.org/officeDocument/2006/relationships/presProps" Target="presProps.xml"/><Relationship Id="rId29" Type="http://schemas.openxmlformats.org/officeDocument/2006/relationships/viewProps" Target="viewProps.xml"/><Relationship Id="rId30" Type="http://schemas.openxmlformats.org/officeDocument/2006/relationships/theme" Target="theme/theme1.xml"/><Relationship Id="rId3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362875C-11A3-4978-A839-E75443266AB5}"/>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 xmlns:a16="http://schemas.microsoft.com/office/drawing/2014/main" id="{146B4334-2B21-4746-9EC7-328D9558EE57}"/>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 xmlns:a16="http://schemas.microsoft.com/office/drawing/2014/main" id="{9FB683EB-C461-4E7B-A64D-6A76C3567E8B}"/>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7BBBD37D-DE79-4223-BFFD-13F14D3864E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B44BF726-10FC-4485-B6FE-FBDC2BF48E01}"/>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9401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58A562A-0CA8-4987-B776-E99E93688B35}"/>
              </a:ext>
            </a:extLst>
          </p:cNvPr>
          <p:cNvSpPr>
            <a:spLocks noGrp="1"/>
          </p:cNvSpPr>
          <p:nvPr>
            <p:ph type="title"/>
          </p:nvPr>
        </p:nvSpPr>
        <p:spPr/>
        <p:txBody>
          <a:bodyPr/>
          <a:lstStyle>
            <a:lvl1pPr>
              <a:defRPr>
                <a:latin typeface="Arial"/>
              </a:defRPr>
            </a:lvl1pPr>
          </a:lstStyle>
          <a:p>
            <a:r>
              <a:rPr lang="en-US" dirty="0"/>
              <a:t>Click to edit Master title style</a:t>
            </a:r>
            <a:endParaRPr lang="en-GB" dirty="0"/>
          </a:p>
        </p:txBody>
      </p:sp>
      <p:sp>
        <p:nvSpPr>
          <p:cNvPr id="3" name="Content Placeholder 2">
            <a:extLst>
              <a:ext uri="{FF2B5EF4-FFF2-40B4-BE49-F238E27FC236}">
                <a16:creationId xmlns="" xmlns:a16="http://schemas.microsoft.com/office/drawing/2014/main" id="{4AB493C0-2147-414B-ADEB-22AD94776B77}"/>
              </a:ext>
            </a:extLst>
          </p:cNvPr>
          <p:cNvSpPr>
            <a:spLocks noGrp="1"/>
          </p:cNvSpPr>
          <p:nvPr>
            <p:ph idx="1"/>
          </p:nvPr>
        </p:nvSpPr>
        <p:spPr/>
        <p:txBody>
          <a:bodyPr/>
          <a:lstStyle>
            <a:lvl1pPr>
              <a:defRPr>
                <a:latin typeface="Arial"/>
              </a:defRPr>
            </a:lvl1pPr>
            <a:lvl2pPr>
              <a:defRPr>
                <a:latin typeface="Arial"/>
              </a:defRPr>
            </a:lvl2pPr>
            <a:lvl3pPr>
              <a:defRPr>
                <a:latin typeface="Arial"/>
              </a:defRPr>
            </a:lvl3pPr>
            <a:lvl4pPr>
              <a:defRPr>
                <a:latin typeface="Arial"/>
              </a:defRPr>
            </a:lvl4pPr>
            <a:lvl5pPr>
              <a:defRPr>
                <a:latin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 xmlns:a16="http://schemas.microsoft.com/office/drawing/2014/main" id="{207BA1F1-D546-4FBD-A9FF-937DAFC67EBD}"/>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1CAEA38B-2883-4A3F-83AC-AE8C742FACD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73997B4B-B092-4123-AC57-86802FECA8A9}"/>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199215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5975151-BCE8-4AB6-B374-E80EC47C7565}"/>
              </a:ext>
            </a:extLst>
          </p:cNvPr>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 xmlns:a16="http://schemas.microsoft.com/office/drawing/2014/main" id="{80A2188B-9BEA-4E76-8EA4-B30281B01A37}"/>
              </a:ext>
            </a:extLst>
          </p:cNvPr>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814C6EBF-0A85-4C82-802E-8F0C2D25E0DA}"/>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24F17995-0E3C-49DE-8BF1-044F72DB4EC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1899E7E7-CBA0-4A59-90EC-4D28A3850BC6}"/>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177960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B66488C-8ED3-4555-BEB0-303EEF892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613AB9F9-A130-4887-B873-09B20A80A176}"/>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 xmlns:a16="http://schemas.microsoft.com/office/drawing/2014/main" id="{6A2EE407-3FD7-4E84-8BA5-1E3B7EA5A226}"/>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7FF73B2B-6BAD-4E79-9E3A-73C09270E375}"/>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6" name="Footer Placeholder 5">
            <a:extLst>
              <a:ext uri="{FF2B5EF4-FFF2-40B4-BE49-F238E27FC236}">
                <a16:creationId xmlns="" xmlns:a16="http://schemas.microsoft.com/office/drawing/2014/main" id="{A8F5F788-663B-4554-B3D5-BBE3D1A0EAD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 xmlns:a16="http://schemas.microsoft.com/office/drawing/2014/main" id="{C2771784-4767-453D-9301-EBB1AE97D406}"/>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6321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25B33C1-3CB8-497E-823D-0F8D0E702172}"/>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2C1A6DA3-8020-4D03-9ED1-19CC206E1AE8}"/>
              </a:ext>
            </a:extLst>
          </p:cNvPr>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34535DB1-9C89-4171-8559-D0115D767812}"/>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 xmlns:a16="http://schemas.microsoft.com/office/drawing/2014/main" id="{0AC94ADD-1693-4206-8E13-C1648412D98D}"/>
              </a:ext>
            </a:extLst>
          </p:cNvPr>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5CD3D94-ED34-40A2-A342-FDB6803D27BE}"/>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6FD0E22A-0D4B-44A0-96B8-E390ABA2198C}"/>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8" name="Footer Placeholder 7">
            <a:extLst>
              <a:ext uri="{FF2B5EF4-FFF2-40B4-BE49-F238E27FC236}">
                <a16:creationId xmlns="" xmlns:a16="http://schemas.microsoft.com/office/drawing/2014/main" id="{446AB426-08E6-4FF0-AB15-13FAA37D0A25}"/>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 xmlns:a16="http://schemas.microsoft.com/office/drawing/2014/main" id="{ADD5F920-32EB-459E-815C-05743C2AC654}"/>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188535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8BE9C9F-6EE4-4E48-9748-B117467053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830AF5E9-C8DD-4715-AB22-205B64693CEF}"/>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4" name="Footer Placeholder 3">
            <a:extLst>
              <a:ext uri="{FF2B5EF4-FFF2-40B4-BE49-F238E27FC236}">
                <a16:creationId xmlns="" xmlns:a16="http://schemas.microsoft.com/office/drawing/2014/main" id="{7DA3FE41-2964-4621-A3DE-DAB2CD915FE4}"/>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 xmlns:a16="http://schemas.microsoft.com/office/drawing/2014/main" id="{0771E5AB-918D-4357-B3BB-216FDA078A17}"/>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455675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16C28CB9-AE40-47BC-92F6-26F09828B100}"/>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3" name="Footer Placeholder 2">
            <a:extLst>
              <a:ext uri="{FF2B5EF4-FFF2-40B4-BE49-F238E27FC236}">
                <a16:creationId xmlns="" xmlns:a16="http://schemas.microsoft.com/office/drawing/2014/main" id="{8FC6A391-9A3F-49AA-9312-952B0DEDCBC2}"/>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 xmlns:a16="http://schemas.microsoft.com/office/drawing/2014/main" id="{876BF4D1-DCF0-4130-B9BB-F574F2C5CA6C}"/>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2767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FB10FD8-811E-4214-9363-E530ECA1E55D}"/>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62DEEB31-E27D-4328-805A-F1602D800E49}"/>
              </a:ext>
            </a:extLst>
          </p:cNvPr>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 xmlns:a16="http://schemas.microsoft.com/office/drawing/2014/main" id="{100ACD0E-BBFB-40EC-A33A-02B0BB330226}"/>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A6866843-AE2D-4DD6-B98C-CE08E667D73D}"/>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6" name="Footer Placeholder 5">
            <a:extLst>
              <a:ext uri="{FF2B5EF4-FFF2-40B4-BE49-F238E27FC236}">
                <a16:creationId xmlns="" xmlns:a16="http://schemas.microsoft.com/office/drawing/2014/main" id="{41B82183-D8D3-40E2-8E73-79C7C64B634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 xmlns:a16="http://schemas.microsoft.com/office/drawing/2014/main" id="{8E385966-7269-407E-A318-219526155329}"/>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17893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B8314B0-DCDC-4F66-8CEA-ED37E8532DDA}"/>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 xmlns:a16="http://schemas.microsoft.com/office/drawing/2014/main" id="{09DEE77B-CED3-43D1-8E4D-7ABD11EBDB61}"/>
              </a:ext>
            </a:extLst>
          </p:cNvPr>
          <p:cNvSpPr>
            <a:spLocks noGrp="1"/>
          </p:cNvSpPr>
          <p:nvPr>
            <p:ph type="pic" idx="1"/>
          </p:nvPr>
        </p:nvSpPr>
        <p:spPr>
          <a:xfrm>
            <a:off x="4211340"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 xmlns:a16="http://schemas.microsoft.com/office/drawing/2014/main" id="{3A05476E-211F-45BD-B62B-C60D6C91783F}"/>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4C766842-BD15-4A52-8F61-C7432CAF127F}"/>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6" name="Footer Placeholder 5">
            <a:extLst>
              <a:ext uri="{FF2B5EF4-FFF2-40B4-BE49-F238E27FC236}">
                <a16:creationId xmlns="" xmlns:a16="http://schemas.microsoft.com/office/drawing/2014/main" id="{DDBEC805-B5DF-4DB7-BB3B-7565E1118CF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 xmlns:a16="http://schemas.microsoft.com/office/drawing/2014/main" id="{C0010838-768D-463A-8247-87B95DEAA1A8}"/>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58538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44CF1CB-50C1-4FAE-A5B2-E3329D3D8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D87CEFB0-7174-441B-B699-1B22EBD33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DD354F67-49D5-4B39-A139-C35EDBCAF3CC}"/>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5532109D-C687-44A9-9AA8-B9DF68423A8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8D7D5CA8-D034-4772-ADB2-37362FC19A0A}"/>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352422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D55C5F46-5C84-442C-AAB5-ACA5464AE9B8}"/>
              </a:ext>
            </a:extLst>
          </p:cNvPr>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98398BA7-15F5-4D19-9632-64CBD1542A71}"/>
              </a:ext>
            </a:extLst>
          </p:cNvPr>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8BE5AB8A-D474-4B2D-9043-64AFD84111E6}"/>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C8D28B91-D46C-47CF-B9B4-60ADC6CB9B3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8E06C982-6B2B-4E5B-BDEC-4AD38219C3F0}"/>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14192082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B8DFB2"/>
            </a:gs>
            <a:gs pos="74000">
              <a:srgbClr val="B8DFB2">
                <a:lumMod val="45000"/>
                <a:lumOff val="55000"/>
              </a:srgbClr>
            </a:gs>
            <a:gs pos="83000">
              <a:srgbClr val="B8DFB2">
                <a:lumMod val="45000"/>
                <a:lumOff val="55000"/>
              </a:srgbClr>
            </a:gs>
            <a:gs pos="100000">
              <a:srgbClr val="B8DFB2">
                <a:lumMod val="30000"/>
                <a:lumOff val="70000"/>
              </a:srgb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3D81CB5-AD9A-4748-9A92-7D562828A3A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8F05A2BF-61D1-4322-B867-A0A050A03B4A}"/>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B1E65AFC-08AE-4A61-8CC6-1563AEAAD6D5}"/>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CCBD87EA-4E99-4D07-90C0-540BF6AC017E}"/>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 xmlns:a16="http://schemas.microsoft.com/office/drawing/2014/main" id="{0B53E30B-AAF2-4C3E-8172-9D6229262B4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FC653-BD9A-475D-89C3-BBA71E4CEDEB}" type="slidenum">
              <a:rPr lang="en-GB" smtClean="0"/>
              <a:t>‹#›</a:t>
            </a:fld>
            <a:endParaRPr lang="en-GB" dirty="0"/>
          </a:p>
        </p:txBody>
      </p:sp>
    </p:spTree>
    <p:extLst>
      <p:ext uri="{BB962C8B-B14F-4D97-AF65-F5344CB8AC3E}">
        <p14:creationId xmlns:p14="http://schemas.microsoft.com/office/powerpoint/2010/main" val="3796601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www.pixabay.com" TargetMode="External"/><Relationship Id="rId4" Type="http://schemas.openxmlformats.org/officeDocument/2006/relationships/image" Target="../media/image3.png"/><Relationship Id="rId5" Type="http://schemas.microsoft.com/office/2007/relationships/hdphoto" Target="../media/hdphoto1.wdp"/><Relationship Id="rId1" Type="http://schemas.openxmlformats.org/officeDocument/2006/relationships/slideLayout" Target="../slideLayouts/slideLayout2.xml"/><Relationship Id="rId2" Type="http://schemas.openxmlformats.org/officeDocument/2006/relationships/hyperlink" Target="http://www.mccrimmons.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4"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8.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1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13.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1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g"/><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jpg"/><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g"/><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18.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19.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0.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jpg"/><Relationship Id="rId3"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 Id="rId3"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2.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3.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4.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jpg"/><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05ACE9D-F3ED-4E62-9984-14FB55E4EBEB}"/>
              </a:ext>
            </a:extLst>
          </p:cNvPr>
          <p:cNvSpPr>
            <a:spLocks noGrp="1"/>
          </p:cNvSpPr>
          <p:nvPr>
            <p:ph type="title"/>
          </p:nvPr>
        </p:nvSpPr>
        <p:spPr>
          <a:xfrm>
            <a:off x="497005" y="369118"/>
            <a:ext cx="8543925" cy="1325563"/>
          </a:xfrm>
        </p:spPr>
        <p:txBody>
          <a:bodyPr>
            <a:normAutofit/>
          </a:bodyPr>
          <a:lstStyle/>
          <a:p>
            <a:pPr algn="ctr"/>
            <a:r>
              <a:rPr lang="en-GB" sz="7200" b="1" dirty="0"/>
              <a:t>Year 3</a:t>
            </a:r>
          </a:p>
        </p:txBody>
      </p:sp>
      <p:sp>
        <p:nvSpPr>
          <p:cNvPr id="3" name="Content Placeholder 2">
            <a:extLst>
              <a:ext uri="{FF2B5EF4-FFF2-40B4-BE49-F238E27FC236}">
                <a16:creationId xmlns="" xmlns:a16="http://schemas.microsoft.com/office/drawing/2014/main" id="{390EE331-91E4-40E7-B3D9-7FC3C34A0704}"/>
              </a:ext>
            </a:extLst>
          </p:cNvPr>
          <p:cNvSpPr>
            <a:spLocks noGrp="1"/>
          </p:cNvSpPr>
          <p:nvPr>
            <p:ph idx="1"/>
          </p:nvPr>
        </p:nvSpPr>
        <p:spPr>
          <a:xfrm>
            <a:off x="497005" y="1694680"/>
            <a:ext cx="8543925" cy="787518"/>
          </a:xfrm>
        </p:spPr>
        <p:txBody>
          <a:bodyPr/>
          <a:lstStyle/>
          <a:p>
            <a:pPr marL="0" indent="0" algn="ctr">
              <a:buNone/>
            </a:pPr>
            <a:r>
              <a:rPr lang="en-GB" dirty="0"/>
              <a:t>How we live in </a:t>
            </a:r>
            <a:r>
              <a:rPr lang="en-GB" dirty="0" smtClean="0"/>
              <a:t>love</a:t>
            </a:r>
            <a:endParaRPr lang="en-GB" dirty="0"/>
          </a:p>
        </p:txBody>
      </p:sp>
      <p:sp>
        <p:nvSpPr>
          <p:cNvPr id="6" name="Rectangle: Rounded Corners 5">
            <a:extLst>
              <a:ext uri="{FF2B5EF4-FFF2-40B4-BE49-F238E27FC236}">
                <a16:creationId xmlns="" xmlns:a16="http://schemas.microsoft.com/office/drawing/2014/main" id="{AF1F5E40-8D91-43BA-B935-C50CF346E3E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1. 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pic>
        <p:nvPicPr>
          <p:cNvPr id="10" name="Picture 9">
            <a:hlinkClick r:id="" action="ppaction://hlinkshowjump?jump=endshow"/>
            <a:extLst>
              <a:ext uri="{FF2B5EF4-FFF2-40B4-BE49-F238E27FC236}">
                <a16:creationId xmlns="" xmlns:a16="http://schemas.microsoft.com/office/drawing/2014/main" id="{F2803C26-5B18-47CC-B5A0-28B739FC4C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7" name="Picture 6">
            <a:extLst>
              <a:ext uri="{FF2B5EF4-FFF2-40B4-BE49-F238E27FC236}">
                <a16:creationId xmlns="" xmlns:a16="http://schemas.microsoft.com/office/drawing/2014/main" id="{8AD28987-3F03-4C8C-8519-1E6E1B3403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93091" y="2338903"/>
            <a:ext cx="3151752" cy="4149981"/>
          </a:xfrm>
          <a:prstGeom prst="rect">
            <a:avLst/>
          </a:prstGeom>
        </p:spPr>
      </p:pic>
    </p:spTree>
    <p:extLst>
      <p:ext uri="{BB962C8B-B14F-4D97-AF65-F5344CB8AC3E}">
        <p14:creationId xmlns:p14="http://schemas.microsoft.com/office/powerpoint/2010/main" val="2609557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 xmlns:a16="http://schemas.microsoft.com/office/drawing/2014/main" id="{390EE331-91E4-40E7-B3D9-7FC3C34A0704}"/>
              </a:ext>
            </a:extLst>
          </p:cNvPr>
          <p:cNvSpPr txBox="1">
            <a:spLocks noGrp="1"/>
          </p:cNvSpPr>
          <p:nvPr>
            <p:ph idx="1"/>
          </p:nvPr>
        </p:nvSpPr>
        <p:spPr>
          <a:xfrm>
            <a:off x="258558" y="1795310"/>
            <a:ext cx="4471531" cy="29460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320"/>
              </a:lnSpc>
              <a:spcBef>
                <a:spcPts val="0"/>
              </a:spcBef>
              <a:buNone/>
            </a:pPr>
            <a:r>
              <a:rPr lang="en-US" sz="1000" dirty="0"/>
              <a:t>This Powerpoint presentation is a simplified form of the </a:t>
            </a:r>
            <a:r>
              <a:rPr lang="en-US" sz="1000" dirty="0" smtClean="0"/>
              <a:t/>
            </a:r>
            <a:br>
              <a:rPr lang="en-US" sz="1000" dirty="0" smtClean="0"/>
            </a:br>
            <a:r>
              <a:rPr lang="en-US" sz="1000" i="1" dirty="0" smtClean="0"/>
              <a:t>A Journey </a:t>
            </a:r>
            <a:r>
              <a:rPr lang="en-US" sz="1000" i="1" dirty="0"/>
              <a:t>in </a:t>
            </a:r>
            <a:r>
              <a:rPr lang="en-US" sz="1000" i="1" dirty="0" smtClean="0"/>
              <a:t>Love </a:t>
            </a:r>
            <a:r>
              <a:rPr lang="en-US" sz="1000" dirty="0"/>
              <a:t>book and should be used in conjunction with </a:t>
            </a:r>
            <a:r>
              <a:rPr lang="en-US" sz="1000" dirty="0" smtClean="0"/>
              <a:t/>
            </a:r>
            <a:br>
              <a:rPr lang="en-US" sz="1000" dirty="0" smtClean="0"/>
            </a:br>
            <a:r>
              <a:rPr lang="en-US" sz="1000" dirty="0" smtClean="0"/>
              <a:t>this </a:t>
            </a:r>
            <a:r>
              <a:rPr lang="en-US" sz="1000" dirty="0"/>
              <a:t>publication.</a:t>
            </a:r>
          </a:p>
          <a:p>
            <a:pPr marL="0" indent="0" algn="ctr">
              <a:lnSpc>
                <a:spcPts val="1320"/>
              </a:lnSpc>
              <a:spcBef>
                <a:spcPts val="0"/>
              </a:spcBef>
              <a:buNone/>
            </a:pPr>
            <a:r>
              <a:rPr lang="en-US" sz="1000" dirty="0"/>
              <a:t>The book is available </a:t>
            </a:r>
            <a:r>
              <a:rPr lang="en-US" sz="1000" dirty="0" smtClean="0"/>
              <a:t>from </a:t>
            </a:r>
            <a:r>
              <a:rPr lang="en-US" sz="1000" dirty="0" err="1" smtClean="0"/>
              <a:t>www.mccrimmons.com</a:t>
            </a:r>
            <a:endParaRPr lang="en-US" sz="1000" dirty="0" smtClean="0">
              <a:cs typeface="Arial"/>
            </a:endParaRPr>
          </a:p>
          <a:p>
            <a:pPr marL="0" indent="0" algn="ctr">
              <a:lnSpc>
                <a:spcPts val="1320"/>
              </a:lnSpc>
              <a:spcBef>
                <a:spcPts val="0"/>
              </a:spcBef>
              <a:buNone/>
            </a:pPr>
            <a:endParaRPr lang="en-US" sz="1000" dirty="0" smtClean="0">
              <a:cs typeface="Arial"/>
            </a:endParaRPr>
          </a:p>
          <a:p>
            <a:pPr marL="0" indent="0" algn="ctr">
              <a:lnSpc>
                <a:spcPts val="1320"/>
              </a:lnSpc>
              <a:spcBef>
                <a:spcPts val="0"/>
              </a:spcBef>
              <a:buNone/>
            </a:pPr>
            <a:r>
              <a:rPr lang="en-US" sz="1000" dirty="0" smtClean="0">
                <a:cs typeface="Arial"/>
              </a:rPr>
              <a:t>Published </a:t>
            </a:r>
            <a:r>
              <a:rPr lang="en-US" sz="1000" dirty="0">
                <a:cs typeface="Arial"/>
              </a:rPr>
              <a:t>in United Kingdom in 2020 by</a:t>
            </a:r>
          </a:p>
          <a:p>
            <a:pPr marL="0" indent="0" algn="ctr">
              <a:lnSpc>
                <a:spcPts val="1320"/>
              </a:lnSpc>
              <a:spcBef>
                <a:spcPts val="0"/>
              </a:spcBef>
              <a:buNone/>
            </a:pPr>
            <a:r>
              <a:rPr lang="en-US" sz="1000" dirty="0" err="1">
                <a:cs typeface="Arial"/>
              </a:rPr>
              <a:t>McCrimmon</a:t>
            </a:r>
            <a:r>
              <a:rPr lang="en-US" sz="1000" dirty="0">
                <a:cs typeface="Arial"/>
              </a:rPr>
              <a:t> Publishing Co. Ltd.</a:t>
            </a:r>
          </a:p>
          <a:p>
            <a:pPr marL="0" indent="0" algn="ctr">
              <a:lnSpc>
                <a:spcPts val="1320"/>
              </a:lnSpc>
              <a:spcBef>
                <a:spcPts val="0"/>
              </a:spcBef>
              <a:buNone/>
            </a:pPr>
            <a:r>
              <a:rPr lang="en-US" sz="1000" dirty="0" err="1">
                <a:cs typeface="Arial"/>
              </a:rPr>
              <a:t>sales@mccrimmons.com</a:t>
            </a:r>
            <a:r>
              <a:rPr lang="en-US" sz="1000" dirty="0">
                <a:cs typeface="Arial"/>
              </a:rPr>
              <a:t> / </a:t>
            </a:r>
            <a:r>
              <a:rPr lang="en-US" sz="1000" dirty="0" smtClean="0">
                <a:cs typeface="Arial"/>
                <a:hlinkClick r:id="rId2"/>
              </a:rPr>
              <a:t>www.mccrimmons.com</a:t>
            </a:r>
            <a:endParaRPr lang="en-US" sz="1000" dirty="0" smtClean="0">
              <a:cs typeface="Arial"/>
            </a:endParaRPr>
          </a:p>
          <a:p>
            <a:pPr marL="0" indent="0" algn="ctr">
              <a:lnSpc>
                <a:spcPts val="1320"/>
              </a:lnSpc>
              <a:spcBef>
                <a:spcPts val="0"/>
              </a:spcBef>
              <a:buNone/>
            </a:pPr>
            <a:r>
              <a:rPr lang="en-US" sz="1000" dirty="0" err="1">
                <a:cs typeface="Arial"/>
              </a:rPr>
              <a:t>McCrimmon</a:t>
            </a:r>
            <a:r>
              <a:rPr lang="en-US" sz="1000" dirty="0">
                <a:cs typeface="Arial"/>
              </a:rPr>
              <a:t> order ref: </a:t>
            </a:r>
            <a:r>
              <a:rPr lang="en-US" sz="1000" dirty="0" smtClean="0">
                <a:cs typeface="Arial"/>
              </a:rPr>
              <a:t>MB7863CD</a:t>
            </a:r>
            <a:endParaRPr lang="en-US" sz="1000" dirty="0">
              <a:cs typeface="Arial"/>
            </a:endParaRPr>
          </a:p>
          <a:p>
            <a:pPr marL="0" indent="0" algn="ctr">
              <a:lnSpc>
                <a:spcPts val="1320"/>
              </a:lnSpc>
              <a:spcBef>
                <a:spcPts val="0"/>
              </a:spcBef>
              <a:buNone/>
            </a:pPr>
            <a:endParaRPr lang="en-GB" sz="1000" dirty="0" smtClean="0">
              <a:cs typeface="Arial"/>
            </a:endParaRPr>
          </a:p>
          <a:p>
            <a:pPr marL="0" indent="0" algn="ctr">
              <a:lnSpc>
                <a:spcPts val="1320"/>
              </a:lnSpc>
              <a:spcBef>
                <a:spcPts val="0"/>
              </a:spcBef>
              <a:buNone/>
            </a:pPr>
            <a:r>
              <a:rPr lang="en-GB" sz="1000" dirty="0" smtClean="0">
                <a:cs typeface="Arial"/>
              </a:rPr>
              <a:t>Text © 2005/2006/2020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 and the following contributors.</a:t>
            </a:r>
          </a:p>
          <a:p>
            <a:pPr marL="0" indent="0" algn="ctr">
              <a:lnSpc>
                <a:spcPts val="1320"/>
              </a:lnSpc>
              <a:spcBef>
                <a:spcPts val="0"/>
              </a:spcBef>
              <a:buNone/>
            </a:pPr>
            <a:r>
              <a:rPr lang="en-GB" sz="1000" dirty="0">
                <a:cs typeface="Arial"/>
              </a:rPr>
              <a:t>﻿Dr </a:t>
            </a:r>
            <a:r>
              <a:rPr lang="en-GB" sz="1000" dirty="0" err="1">
                <a:cs typeface="Arial"/>
              </a:rPr>
              <a:t>Sathi</a:t>
            </a:r>
            <a:r>
              <a:rPr lang="en-GB" sz="1000" dirty="0">
                <a:cs typeface="Arial"/>
              </a:rPr>
              <a:t> </a:t>
            </a:r>
            <a:r>
              <a:rPr lang="en-GB" sz="1000" dirty="0" err="1">
                <a:cs typeface="Arial"/>
              </a:rPr>
              <a:t>Aiya</a:t>
            </a:r>
            <a:r>
              <a:rPr lang="en-GB" sz="1000" dirty="0">
                <a:cs typeface="Arial"/>
              </a:rPr>
              <a:t> / </a:t>
            </a:r>
            <a:r>
              <a:rPr lang="en-GB" sz="1000" dirty="0" err="1">
                <a:cs typeface="Arial"/>
              </a:rPr>
              <a:t>Ilse</a:t>
            </a:r>
            <a:r>
              <a:rPr lang="en-GB" sz="1000" dirty="0">
                <a:cs typeface="Arial"/>
              </a:rPr>
              <a:t> </a:t>
            </a:r>
            <a:r>
              <a:rPr lang="en-GB" sz="1000" dirty="0" err="1">
                <a:cs typeface="Arial"/>
              </a:rPr>
              <a:t>Brockling</a:t>
            </a:r>
            <a:r>
              <a:rPr lang="en-GB" sz="1000" dirty="0">
                <a:cs typeface="Arial"/>
              </a:rPr>
              <a:t> / </a:t>
            </a:r>
            <a:r>
              <a:rPr lang="en-GB" sz="1000" dirty="0" err="1">
                <a:cs typeface="Arial"/>
              </a:rPr>
              <a:t>Fr</a:t>
            </a:r>
            <a:r>
              <a:rPr lang="en-GB" sz="1000" dirty="0">
                <a:cs typeface="Arial"/>
              </a:rPr>
              <a:t> David Clemens</a:t>
            </a:r>
          </a:p>
          <a:p>
            <a:pPr marL="0" indent="0" algn="ctr">
              <a:lnSpc>
                <a:spcPts val="1320"/>
              </a:lnSpc>
              <a:spcBef>
                <a:spcPts val="0"/>
              </a:spcBef>
              <a:buNone/>
            </a:pPr>
            <a:r>
              <a:rPr lang="en-GB" sz="1000" dirty="0">
                <a:cs typeface="Arial"/>
              </a:rPr>
              <a:t>Sarah </a:t>
            </a:r>
            <a:r>
              <a:rPr lang="en-GB" sz="1000" dirty="0" err="1">
                <a:cs typeface="Arial"/>
              </a:rPr>
              <a:t>Feist</a:t>
            </a:r>
            <a:r>
              <a:rPr lang="en-GB" sz="1000" dirty="0">
                <a:cs typeface="Arial"/>
              </a:rPr>
              <a:t> / Shaun </a:t>
            </a:r>
            <a:r>
              <a:rPr lang="en-GB" sz="1000" dirty="0" err="1">
                <a:cs typeface="Arial"/>
              </a:rPr>
              <a:t>Kelliher</a:t>
            </a:r>
            <a:r>
              <a:rPr lang="en-GB" sz="1000" dirty="0">
                <a:cs typeface="Arial"/>
              </a:rPr>
              <a:t> / Patrick </a:t>
            </a:r>
            <a:r>
              <a:rPr lang="en-GB" sz="1000" dirty="0" smtClean="0">
                <a:cs typeface="Arial"/>
              </a:rPr>
              <a:t>Harrison.</a:t>
            </a:r>
          </a:p>
          <a:p>
            <a:pPr marL="0" indent="0" algn="ctr">
              <a:lnSpc>
                <a:spcPts val="1320"/>
              </a:lnSpc>
              <a:spcBef>
                <a:spcPts val="0"/>
              </a:spcBef>
              <a:buNone/>
            </a:pPr>
            <a:r>
              <a:rPr lang="en-GB" sz="1000" dirty="0" smtClean="0">
                <a:cs typeface="Arial"/>
              </a:rPr>
              <a:t>Narrative text: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a:t>
            </a:r>
          </a:p>
          <a:p>
            <a:pPr marL="0" indent="0" algn="ctr">
              <a:lnSpc>
                <a:spcPts val="1320"/>
              </a:lnSpc>
              <a:spcBef>
                <a:spcPts val="0"/>
              </a:spcBef>
              <a:buNone/>
            </a:pPr>
            <a:endParaRPr lang="en-GB" sz="1000" dirty="0">
              <a:cs typeface="Arial"/>
            </a:endParaRPr>
          </a:p>
          <a:p>
            <a:pPr marL="0" indent="0" algn="ctr">
              <a:lnSpc>
                <a:spcPts val="1320"/>
              </a:lnSpc>
              <a:spcBef>
                <a:spcPts val="0"/>
              </a:spcBef>
              <a:buNone/>
            </a:pPr>
            <a:r>
              <a:rPr lang="en-GB" sz="1000" dirty="0" err="1" smtClean="0">
                <a:cs typeface="Arial"/>
              </a:rPr>
              <a:t>Powerpoint</a:t>
            </a:r>
            <a:r>
              <a:rPr lang="en-GB" sz="1000" dirty="0" smtClean="0">
                <a:cs typeface="Arial"/>
              </a:rPr>
              <a:t> construction and design by </a:t>
            </a:r>
            <a:r>
              <a:rPr lang="en-GB" sz="1000" dirty="0" err="1" smtClean="0">
                <a:cs typeface="Arial"/>
              </a:rPr>
              <a:t>Éanna</a:t>
            </a:r>
            <a:r>
              <a:rPr lang="en-GB" sz="1000" dirty="0" smtClean="0">
                <a:cs typeface="Arial"/>
              </a:rPr>
              <a:t> </a:t>
            </a:r>
            <a:r>
              <a:rPr lang="en-GB" sz="1000" dirty="0" err="1" smtClean="0">
                <a:cs typeface="Arial"/>
              </a:rPr>
              <a:t>McAteer</a:t>
            </a:r>
            <a:endParaRPr lang="en-GB" sz="1000" dirty="0" smtClean="0">
              <a:cs typeface="Arial"/>
            </a:endParaRPr>
          </a:p>
        </p:txBody>
      </p:sp>
      <p:sp>
        <p:nvSpPr>
          <p:cNvPr id="6" name="TextBox 5"/>
          <p:cNvSpPr txBox="1"/>
          <p:nvPr/>
        </p:nvSpPr>
        <p:spPr>
          <a:xfrm>
            <a:off x="280940" y="4760764"/>
            <a:ext cx="4521969" cy="1200329"/>
          </a:xfrm>
          <a:prstGeom prst="rect">
            <a:avLst/>
          </a:prstGeom>
          <a:noFill/>
        </p:spPr>
        <p:txBody>
          <a:bodyPr wrap="square" rtlCol="0">
            <a:spAutoFit/>
          </a:bodyPr>
          <a:lstStyle/>
          <a:p>
            <a:r>
              <a:rPr lang="en-US" sz="900" i="1" dirty="0" smtClean="0">
                <a:latin typeface="Arial"/>
                <a:cs typeface="Arial"/>
              </a:rPr>
              <a:t>Acknowledgements</a:t>
            </a:r>
            <a:endParaRPr lang="en-US" sz="900" i="1" dirty="0">
              <a:latin typeface="Arial"/>
              <a:cs typeface="Arial"/>
            </a:endParaRPr>
          </a:p>
          <a:p>
            <a:r>
              <a:rPr lang="en-US" sz="900" dirty="0">
                <a:latin typeface="Arial"/>
                <a:cs typeface="Arial"/>
              </a:rPr>
              <a:t>Most of the mages used in this Powerpoint presentation are from </a:t>
            </a:r>
            <a:r>
              <a:rPr lang="en-US" sz="900" dirty="0">
                <a:latin typeface="Arial"/>
                <a:cs typeface="Arial"/>
                <a:hlinkClick r:id="rId3"/>
              </a:rPr>
              <a:t>www.pixabay.com</a:t>
            </a:r>
            <a:r>
              <a:rPr lang="en-US" sz="900" dirty="0">
                <a:latin typeface="Arial"/>
                <a:cs typeface="Arial"/>
              </a:rPr>
              <a:t> </a:t>
            </a:r>
            <a:r>
              <a:rPr lang="en-US" sz="900" dirty="0" err="1">
                <a:latin typeface="Arial"/>
                <a:cs typeface="Arial"/>
              </a:rPr>
              <a:t>Pixabay</a:t>
            </a:r>
            <a:r>
              <a:rPr lang="en-US" sz="900" dirty="0">
                <a:latin typeface="Arial"/>
                <a:cs typeface="Arial"/>
              </a:rPr>
              <a:t> are an online (free to use for commercial use) image library.</a:t>
            </a:r>
          </a:p>
          <a:p>
            <a:endParaRPr lang="en-US" sz="900" dirty="0">
              <a:latin typeface="Arial"/>
              <a:cs typeface="Arial"/>
            </a:endParaRPr>
          </a:p>
          <a:p>
            <a:r>
              <a:rPr lang="en-US" sz="900" i="1" dirty="0">
                <a:latin typeface="Arial"/>
                <a:cs typeface="Arial"/>
              </a:rPr>
              <a:t>Other image credits</a:t>
            </a:r>
          </a:p>
          <a:p>
            <a:endParaRPr lang="en-US" sz="900" dirty="0">
              <a:latin typeface="Arial"/>
              <a:cs typeface="Arial"/>
            </a:endParaRPr>
          </a:p>
          <a:p>
            <a:r>
              <a:rPr lang="en-US" sz="900" dirty="0" smtClean="0">
                <a:latin typeface="Arial"/>
                <a:cs typeface="Arial"/>
              </a:rPr>
              <a:t>Slide </a:t>
            </a:r>
            <a:r>
              <a:rPr lang="en-US" sz="900" dirty="0">
                <a:latin typeface="Arial"/>
                <a:cs typeface="Arial"/>
              </a:rPr>
              <a:t>4	</a:t>
            </a:r>
            <a:r>
              <a:rPr lang="en-US" sz="900" dirty="0" err="1" smtClean="0">
                <a:latin typeface="Arial"/>
                <a:cs typeface="Arial"/>
              </a:rPr>
              <a:t>netclipart.com</a:t>
            </a:r>
            <a:endParaRPr lang="en-GB" sz="900" dirty="0">
              <a:latin typeface="Arial"/>
              <a:cs typeface="Arial"/>
            </a:endParaRPr>
          </a:p>
          <a:p>
            <a:r>
              <a:rPr lang="en-US" sz="900" dirty="0" smtClean="0">
                <a:latin typeface="Arial"/>
                <a:cs typeface="Arial"/>
              </a:rPr>
              <a:t>Slide 5</a:t>
            </a:r>
            <a:r>
              <a:rPr lang="en-US" sz="900" dirty="0">
                <a:latin typeface="Arial"/>
                <a:cs typeface="Arial"/>
              </a:rPr>
              <a:t>	</a:t>
            </a:r>
            <a:r>
              <a:rPr lang="en-US" sz="900" dirty="0" err="1" smtClean="0">
                <a:latin typeface="Arial"/>
                <a:cs typeface="Arial"/>
              </a:rPr>
              <a:t>maxpixel.net</a:t>
            </a:r>
            <a:endParaRPr lang="en-GB" sz="900" dirty="0">
              <a:latin typeface="Arial"/>
              <a:cs typeface="Arial"/>
            </a:endParaRPr>
          </a:p>
        </p:txBody>
      </p:sp>
      <p:sp>
        <p:nvSpPr>
          <p:cNvPr id="11" name="TextBox 10"/>
          <p:cNvSpPr txBox="1"/>
          <p:nvPr/>
        </p:nvSpPr>
        <p:spPr>
          <a:xfrm>
            <a:off x="5095394" y="423127"/>
            <a:ext cx="4557383"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00" b="1" dirty="0">
                <a:latin typeface="Arial"/>
                <a:cs typeface="Arial"/>
              </a:rPr>
              <a:t>IMPORTANT</a:t>
            </a:r>
          </a:p>
          <a:p>
            <a:pPr algn="ctr"/>
            <a:r>
              <a:rPr lang="en-US" sz="1000" b="1" dirty="0">
                <a:latin typeface="Arial"/>
                <a:cs typeface="Arial"/>
              </a:rPr>
              <a:t>Copyright and Terms and Conditions of use</a:t>
            </a:r>
          </a:p>
          <a:p>
            <a:pPr algn="ctr"/>
            <a:r>
              <a:rPr lang="en-US" sz="1000" dirty="0">
                <a:latin typeface="Arial"/>
                <a:cs typeface="Arial"/>
              </a:rPr>
              <a:t>By using this Powerpoint CD presentation you are agreeing to the following terms and conditions.</a:t>
            </a:r>
          </a:p>
          <a:p>
            <a:pPr algn="ctr"/>
            <a:r>
              <a:rPr lang="en-US" sz="1000" dirty="0">
                <a:latin typeface="Arial"/>
                <a:cs typeface="Arial"/>
              </a:rPr>
              <a:t>All images and text are copyright to the respective owners and can only be used and shown as a presentation within a classroom or other room or area within an educational establishment.</a:t>
            </a:r>
          </a:p>
          <a:p>
            <a:pPr algn="ctr"/>
            <a:endParaRPr lang="en-US" sz="1000" dirty="0">
              <a:latin typeface="Arial"/>
              <a:cs typeface="Arial"/>
            </a:endParaRPr>
          </a:p>
          <a:p>
            <a:pPr algn="ctr"/>
            <a:r>
              <a:rPr lang="en-US" sz="1000" dirty="0">
                <a:latin typeface="Arial"/>
                <a:cs typeface="Arial"/>
              </a:rPr>
              <a:t>– All the files and images contained within this PowerPoint presentation are subject to copyright restrictions and cannot be duplicated, copied or shared as detailed on the CD and CD packaging (Unlawful duplication is prohibited by law)</a:t>
            </a:r>
            <a:r>
              <a:rPr lang="en-US" sz="1000" b="1" dirty="0">
                <a:latin typeface="Arial"/>
                <a:cs typeface="Arial"/>
              </a:rPr>
              <a:t>.</a:t>
            </a:r>
            <a:br>
              <a:rPr lang="en-US" sz="1000" b="1" dirty="0">
                <a:latin typeface="Arial"/>
                <a:cs typeface="Arial"/>
              </a:rPr>
            </a:br>
            <a:r>
              <a:rPr lang="en-US" sz="1000" b="1" dirty="0">
                <a:solidFill>
                  <a:srgbClr val="FF0000"/>
                </a:solidFill>
                <a:latin typeface="Arial"/>
                <a:cs typeface="Arial"/>
              </a:rPr>
              <a:t>– You must NOT share this Powerpoint presentation or any of the text and images by uploading them to a website on the Internet.</a:t>
            </a:r>
            <a:br>
              <a:rPr lang="en-US" sz="1000" b="1" dirty="0">
                <a:solidFill>
                  <a:srgbClr val="FF0000"/>
                </a:solidFill>
                <a:latin typeface="Arial"/>
                <a:cs typeface="Arial"/>
              </a:rPr>
            </a:br>
            <a:r>
              <a:rPr lang="en-US" sz="1000" b="1" dirty="0">
                <a:solidFill>
                  <a:srgbClr val="FF0000"/>
                </a:solidFill>
                <a:latin typeface="Arial"/>
                <a:cs typeface="Arial"/>
              </a:rPr>
              <a:t>If you have purchased a Network Licence you may store the Powerpoint presentation on your Intranet.</a:t>
            </a:r>
          </a:p>
          <a:p>
            <a:pPr algn="ctr"/>
            <a:r>
              <a:rPr lang="en-US" sz="1000" b="1" dirty="0">
                <a:latin typeface="Arial"/>
                <a:cs typeface="Arial"/>
              </a:rPr>
              <a:t>– You must not change/alter or recreate the files in any way or form.</a:t>
            </a:r>
          </a:p>
          <a:p>
            <a:pPr algn="ctr"/>
            <a:r>
              <a:rPr lang="en-US" sz="1000" b="1" dirty="0">
                <a:latin typeface="Arial"/>
                <a:cs typeface="Arial"/>
              </a:rPr>
              <a:t>– If you do not comply with the terms of this </a:t>
            </a:r>
            <a:r>
              <a:rPr lang="en-US" sz="1000" b="1" dirty="0" err="1">
                <a:latin typeface="Arial"/>
                <a:cs typeface="Arial"/>
              </a:rPr>
              <a:t>licence</a:t>
            </a:r>
            <a:r>
              <a:rPr lang="en-US" sz="1000" b="1" dirty="0">
                <a:latin typeface="Arial"/>
                <a:cs typeface="Arial"/>
              </a:rPr>
              <a:t> you could be liable to legal action against you by the copyright holder and/or the agency that acts on their behalf.</a:t>
            </a:r>
            <a:endParaRPr lang="en-US" sz="1000" dirty="0">
              <a:latin typeface="Arial"/>
              <a:cs typeface="Arial"/>
            </a:endParaRPr>
          </a:p>
        </p:txBody>
      </p:sp>
      <p:sp>
        <p:nvSpPr>
          <p:cNvPr id="12" name="TextBox 11"/>
          <p:cNvSpPr txBox="1"/>
          <p:nvPr/>
        </p:nvSpPr>
        <p:spPr>
          <a:xfrm>
            <a:off x="6226848" y="5746103"/>
            <a:ext cx="2161309" cy="369332"/>
          </a:xfrm>
          <a:prstGeom prst="rect">
            <a:avLst/>
          </a:prstGeom>
          <a:noFill/>
        </p:spPr>
        <p:txBody>
          <a:bodyPr wrap="square" rtlCol="0">
            <a:spAutoFit/>
          </a:bodyPr>
          <a:lstStyle/>
          <a:p>
            <a:pPr algn="ctr"/>
            <a:r>
              <a:rPr lang="en-GB" b="1" i="1" dirty="0" smtClean="0">
                <a:solidFill>
                  <a:schemeClr val="accent1"/>
                </a:solidFill>
                <a:latin typeface="Arial"/>
                <a:cs typeface="Arial"/>
              </a:rPr>
              <a:t>CONTINUE</a:t>
            </a:r>
            <a:endParaRPr lang="en-US" b="1" dirty="0">
              <a:solidFill>
                <a:schemeClr val="accent1"/>
              </a:solidFill>
              <a:latin typeface="Arial"/>
              <a:cs typeface="Arial"/>
            </a:endParaRPr>
          </a:p>
        </p:txBody>
      </p:sp>
      <p:sp>
        <p:nvSpPr>
          <p:cNvPr id="13" name="TextBox 12"/>
          <p:cNvSpPr txBox="1"/>
          <p:nvPr/>
        </p:nvSpPr>
        <p:spPr>
          <a:xfrm>
            <a:off x="5988335" y="4112806"/>
            <a:ext cx="2575407" cy="230832"/>
          </a:xfrm>
          <a:prstGeom prst="rect">
            <a:avLst/>
          </a:prstGeom>
          <a:noFill/>
        </p:spPr>
        <p:txBody>
          <a:bodyPr wrap="square" rtlCol="0">
            <a:spAutoFit/>
          </a:bodyPr>
          <a:lstStyle/>
          <a:p>
            <a:pPr algn="ctr"/>
            <a:r>
              <a:rPr lang="en-US" sz="900" i="1" dirty="0" smtClean="0">
                <a:latin typeface="Arial"/>
                <a:cs typeface="Arial"/>
              </a:rPr>
              <a:t>I have read the Terms and Conditions above</a:t>
            </a:r>
            <a:r>
              <a:rPr lang="mr-IN" sz="900" i="1" dirty="0" smtClean="0">
                <a:latin typeface="Arial"/>
                <a:cs typeface="Arial"/>
              </a:rPr>
              <a:t>…</a:t>
            </a:r>
            <a:endParaRPr lang="en-GB" sz="900" i="1" dirty="0" smtClean="0">
              <a:latin typeface="Arial"/>
              <a:cs typeface="Arial"/>
            </a:endParaRPr>
          </a:p>
        </p:txBody>
      </p:sp>
      <p:pic>
        <p:nvPicPr>
          <p:cNvPr id="14" name="Picture 13" descr="play-1873546_1280.png">
            <a:hlinkClick r:id="" action="ppaction://hlinkshowjump?jump=nextslide"/>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134484" y="3886795"/>
            <a:ext cx="2347578" cy="2347578"/>
          </a:xfrm>
          <a:prstGeom prst="rect">
            <a:avLst/>
          </a:prstGeom>
        </p:spPr>
      </p:pic>
    </p:spTree>
    <p:extLst>
      <p:ext uri="{BB962C8B-B14F-4D97-AF65-F5344CB8AC3E}">
        <p14:creationId xmlns:p14="http://schemas.microsoft.com/office/powerpoint/2010/main" val="8393426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05ACE9D-F3ED-4E62-9984-14FB55E4EBEB}"/>
              </a:ext>
            </a:extLst>
          </p:cNvPr>
          <p:cNvSpPr>
            <a:spLocks noGrp="1"/>
          </p:cNvSpPr>
          <p:nvPr>
            <p:ph type="title"/>
          </p:nvPr>
        </p:nvSpPr>
        <p:spPr/>
        <p:txBody>
          <a:bodyPr>
            <a:normAutofit/>
          </a:bodyPr>
          <a:lstStyle/>
          <a:p>
            <a:r>
              <a:rPr lang="en-GB" sz="7200" dirty="0"/>
              <a:t>Aim</a:t>
            </a:r>
          </a:p>
        </p:txBody>
      </p:sp>
      <p:sp>
        <p:nvSpPr>
          <p:cNvPr id="3" name="Content Placeholder 2">
            <a:extLst>
              <a:ext uri="{FF2B5EF4-FFF2-40B4-BE49-F238E27FC236}">
                <a16:creationId xmlns="" xmlns:a16="http://schemas.microsoft.com/office/drawing/2014/main" id="{390EE331-91E4-40E7-B3D9-7FC3C34A0704}"/>
              </a:ext>
            </a:extLst>
          </p:cNvPr>
          <p:cNvSpPr>
            <a:spLocks noGrp="1"/>
          </p:cNvSpPr>
          <p:nvPr>
            <p:ph idx="1"/>
          </p:nvPr>
        </p:nvSpPr>
        <p:spPr>
          <a:xfrm>
            <a:off x="681038" y="1584952"/>
            <a:ext cx="8543925" cy="1350805"/>
          </a:xfrm>
        </p:spPr>
        <p:txBody>
          <a:bodyPr>
            <a:normAutofit/>
          </a:bodyPr>
          <a:lstStyle/>
          <a:p>
            <a:pPr marL="0" indent="0">
              <a:lnSpc>
                <a:spcPts val="3260"/>
              </a:lnSpc>
              <a:spcBef>
                <a:spcPts val="0"/>
              </a:spcBef>
              <a:buNone/>
            </a:pPr>
            <a:r>
              <a:rPr lang="en-GB" sz="2400" dirty="0"/>
              <a:t>To describe and give reasons for how we grow in love in caring and happy friendships where we are secure and safe.</a:t>
            </a:r>
          </a:p>
        </p:txBody>
      </p:sp>
      <p:pic>
        <p:nvPicPr>
          <p:cNvPr id="11" name="Picture 10">
            <a:hlinkClick r:id="" action="ppaction://hlinkshowjump?jump=endshow"/>
            <a:extLst>
              <a:ext uri="{FF2B5EF4-FFF2-40B4-BE49-F238E27FC236}">
                <a16:creationId xmlns="" xmlns:a16="http://schemas.microsoft.com/office/drawing/2014/main" id="{B2698CA5-EAE0-4511-83A9-3874E0C8C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 xmlns:a16="http://schemas.microsoft.com/office/drawing/2014/main" id="{F239CBBA-F237-444D-A841-260D048E7FD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3</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pic>
        <p:nvPicPr>
          <p:cNvPr id="5" name="Picture 4">
            <a:extLst>
              <a:ext uri="{FF2B5EF4-FFF2-40B4-BE49-F238E27FC236}">
                <a16:creationId xmlns="" xmlns:a16="http://schemas.microsoft.com/office/drawing/2014/main" id="{E451C078-0F98-4238-A083-789B1F3524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6799" y="2438401"/>
            <a:ext cx="4634145" cy="3802375"/>
          </a:xfrm>
          <a:prstGeom prst="rect">
            <a:avLst/>
          </a:prstGeom>
          <a:ln>
            <a:noFill/>
          </a:ln>
          <a:effectLst>
            <a:softEdge rad="112500"/>
          </a:effectLst>
        </p:spPr>
      </p:pic>
    </p:spTree>
    <p:extLst>
      <p:ext uri="{BB962C8B-B14F-4D97-AF65-F5344CB8AC3E}">
        <p14:creationId xmlns:p14="http://schemas.microsoft.com/office/powerpoint/2010/main" val="629595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Rounded Corners 28">
            <a:extLst>
              <a:ext uri="{FF2B5EF4-FFF2-40B4-BE49-F238E27FC236}">
                <a16:creationId xmlns="" xmlns:a16="http://schemas.microsoft.com/office/drawing/2014/main" id="{B9A4B211-4A62-4CC0-96BC-7AB292CD3D3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4</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pic>
        <p:nvPicPr>
          <p:cNvPr id="30" name="Picture 29">
            <a:hlinkClick r:id="" action="ppaction://hlinkshowjump?jump=endshow"/>
            <a:extLst>
              <a:ext uri="{FF2B5EF4-FFF2-40B4-BE49-F238E27FC236}">
                <a16:creationId xmlns="" xmlns:a16="http://schemas.microsoft.com/office/drawing/2014/main" id="{1CEF8E6F-5ECE-40BE-BF1F-75774FD00E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3" name="Picture 2">
            <a:extLst>
              <a:ext uri="{FF2B5EF4-FFF2-40B4-BE49-F238E27FC236}">
                <a16:creationId xmlns="" xmlns:a16="http://schemas.microsoft.com/office/drawing/2014/main" id="{C19A9516-6733-488C-992F-F80598F9B8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087" y="596900"/>
            <a:ext cx="6089913" cy="57531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TextBox 3">
            <a:extLst>
              <a:ext uri="{FF2B5EF4-FFF2-40B4-BE49-F238E27FC236}">
                <a16:creationId xmlns="" xmlns:a16="http://schemas.microsoft.com/office/drawing/2014/main" id="{36994D54-C94D-43A0-A7F4-D0D52F484F64}"/>
              </a:ext>
            </a:extLst>
          </p:cNvPr>
          <p:cNvSpPr txBox="1"/>
          <p:nvPr/>
        </p:nvSpPr>
        <p:spPr>
          <a:xfrm>
            <a:off x="773273" y="910611"/>
            <a:ext cx="1672603" cy="461665"/>
          </a:xfrm>
          <a:prstGeom prst="rect">
            <a:avLst/>
          </a:prstGeom>
          <a:noFill/>
        </p:spPr>
        <p:txBody>
          <a:bodyPr wrap="none" rtlCol="0">
            <a:spAutoFit/>
          </a:bodyPr>
          <a:lstStyle/>
          <a:p>
            <a:r>
              <a:rPr lang="en-GB" sz="2400" dirty="0">
                <a:latin typeface="Arial"/>
              </a:rPr>
              <a:t>community</a:t>
            </a:r>
          </a:p>
        </p:txBody>
      </p:sp>
      <p:sp>
        <p:nvSpPr>
          <p:cNvPr id="5" name="TextBox 4">
            <a:extLst>
              <a:ext uri="{FF2B5EF4-FFF2-40B4-BE49-F238E27FC236}">
                <a16:creationId xmlns="" xmlns:a16="http://schemas.microsoft.com/office/drawing/2014/main" id="{E894A898-69CE-4055-935B-72CE1153928C}"/>
              </a:ext>
            </a:extLst>
          </p:cNvPr>
          <p:cNvSpPr txBox="1"/>
          <p:nvPr/>
        </p:nvSpPr>
        <p:spPr>
          <a:xfrm>
            <a:off x="773272" y="1600373"/>
            <a:ext cx="1604676" cy="461665"/>
          </a:xfrm>
          <a:prstGeom prst="rect">
            <a:avLst/>
          </a:prstGeom>
          <a:noFill/>
        </p:spPr>
        <p:txBody>
          <a:bodyPr wrap="none" rtlCol="0">
            <a:spAutoFit/>
          </a:bodyPr>
          <a:lstStyle/>
          <a:p>
            <a:r>
              <a:rPr lang="en-GB" sz="2400" dirty="0">
                <a:latin typeface="Arial"/>
              </a:rPr>
              <a:t>God-given</a:t>
            </a:r>
          </a:p>
        </p:txBody>
      </p:sp>
      <p:sp>
        <p:nvSpPr>
          <p:cNvPr id="6" name="TextBox 5">
            <a:extLst>
              <a:ext uri="{FF2B5EF4-FFF2-40B4-BE49-F238E27FC236}">
                <a16:creationId xmlns="" xmlns:a16="http://schemas.microsoft.com/office/drawing/2014/main" id="{B587C8B6-7264-49CF-BA7A-5A694F9CC6F5}"/>
              </a:ext>
            </a:extLst>
          </p:cNvPr>
          <p:cNvSpPr txBox="1"/>
          <p:nvPr/>
        </p:nvSpPr>
        <p:spPr>
          <a:xfrm>
            <a:off x="773272" y="2290135"/>
            <a:ext cx="1519617" cy="461665"/>
          </a:xfrm>
          <a:prstGeom prst="rect">
            <a:avLst/>
          </a:prstGeom>
          <a:noFill/>
        </p:spPr>
        <p:txBody>
          <a:bodyPr wrap="none" rtlCol="0">
            <a:spAutoFit/>
          </a:bodyPr>
          <a:lstStyle/>
          <a:p>
            <a:r>
              <a:rPr lang="en-GB" sz="2400" dirty="0">
                <a:latin typeface="Arial"/>
              </a:rPr>
              <a:t>belonging</a:t>
            </a:r>
          </a:p>
        </p:txBody>
      </p:sp>
      <p:sp>
        <p:nvSpPr>
          <p:cNvPr id="8" name="TextBox 7">
            <a:extLst>
              <a:ext uri="{FF2B5EF4-FFF2-40B4-BE49-F238E27FC236}">
                <a16:creationId xmlns="" xmlns:a16="http://schemas.microsoft.com/office/drawing/2014/main" id="{E3F687D7-1A5E-40B4-B63E-5716B77DEF87}"/>
              </a:ext>
            </a:extLst>
          </p:cNvPr>
          <p:cNvSpPr txBox="1"/>
          <p:nvPr/>
        </p:nvSpPr>
        <p:spPr>
          <a:xfrm>
            <a:off x="773271" y="2979897"/>
            <a:ext cx="988372" cy="461665"/>
          </a:xfrm>
          <a:prstGeom prst="rect">
            <a:avLst/>
          </a:prstGeom>
          <a:noFill/>
        </p:spPr>
        <p:txBody>
          <a:bodyPr wrap="none" rtlCol="0">
            <a:spAutoFit/>
          </a:bodyPr>
          <a:lstStyle/>
          <a:p>
            <a:r>
              <a:rPr lang="en-GB" sz="2400" dirty="0">
                <a:latin typeface="Arial"/>
              </a:rPr>
              <a:t>f</a:t>
            </a:r>
            <a:r>
              <a:rPr lang="en-GB" sz="2400" dirty="0" smtClean="0">
                <a:latin typeface="Arial"/>
              </a:rPr>
              <a:t>amily</a:t>
            </a:r>
            <a:endParaRPr lang="en-GB" sz="2400" dirty="0">
              <a:latin typeface="Arial"/>
            </a:endParaRPr>
          </a:p>
        </p:txBody>
      </p:sp>
      <p:sp>
        <p:nvSpPr>
          <p:cNvPr id="9" name="TextBox 8">
            <a:extLst>
              <a:ext uri="{FF2B5EF4-FFF2-40B4-BE49-F238E27FC236}">
                <a16:creationId xmlns="" xmlns:a16="http://schemas.microsoft.com/office/drawing/2014/main" id="{F6674F7C-313B-4DBF-8EDB-599DAF6AC995}"/>
              </a:ext>
            </a:extLst>
          </p:cNvPr>
          <p:cNvSpPr txBox="1"/>
          <p:nvPr/>
        </p:nvSpPr>
        <p:spPr>
          <a:xfrm>
            <a:off x="773271" y="3662781"/>
            <a:ext cx="1176825" cy="461665"/>
          </a:xfrm>
          <a:prstGeom prst="rect">
            <a:avLst/>
          </a:prstGeom>
          <a:noFill/>
        </p:spPr>
        <p:txBody>
          <a:bodyPr wrap="none" rtlCol="0">
            <a:spAutoFit/>
          </a:bodyPr>
          <a:lstStyle/>
          <a:p>
            <a:r>
              <a:rPr lang="en-GB" sz="2400" dirty="0">
                <a:latin typeface="Arial"/>
              </a:rPr>
              <a:t>diverse</a:t>
            </a:r>
          </a:p>
        </p:txBody>
      </p:sp>
      <p:sp>
        <p:nvSpPr>
          <p:cNvPr id="11" name="TextBox 10">
            <a:extLst>
              <a:ext uri="{FF2B5EF4-FFF2-40B4-BE49-F238E27FC236}">
                <a16:creationId xmlns="" xmlns:a16="http://schemas.microsoft.com/office/drawing/2014/main" id="{0D221DE5-4E59-4D18-8E01-2957D0F12A88}"/>
              </a:ext>
            </a:extLst>
          </p:cNvPr>
          <p:cNvSpPr txBox="1"/>
          <p:nvPr/>
        </p:nvSpPr>
        <p:spPr>
          <a:xfrm>
            <a:off x="773270" y="4351304"/>
            <a:ext cx="971690" cy="461665"/>
          </a:xfrm>
          <a:prstGeom prst="rect">
            <a:avLst/>
          </a:prstGeom>
          <a:noFill/>
        </p:spPr>
        <p:txBody>
          <a:bodyPr wrap="none" rtlCol="0">
            <a:spAutoFit/>
          </a:bodyPr>
          <a:lstStyle/>
          <a:p>
            <a:r>
              <a:rPr lang="en-GB" sz="2400" dirty="0">
                <a:latin typeface="Arial"/>
              </a:rPr>
              <a:t>father</a:t>
            </a:r>
          </a:p>
        </p:txBody>
      </p:sp>
      <p:sp>
        <p:nvSpPr>
          <p:cNvPr id="12" name="TextBox 11">
            <a:extLst>
              <a:ext uri="{FF2B5EF4-FFF2-40B4-BE49-F238E27FC236}">
                <a16:creationId xmlns="" xmlns:a16="http://schemas.microsoft.com/office/drawing/2014/main" id="{579D0B01-9EBB-436E-947D-98A17B14ACE5}"/>
              </a:ext>
            </a:extLst>
          </p:cNvPr>
          <p:cNvSpPr txBox="1"/>
          <p:nvPr/>
        </p:nvSpPr>
        <p:spPr>
          <a:xfrm>
            <a:off x="773270" y="5049183"/>
            <a:ext cx="1146468" cy="461665"/>
          </a:xfrm>
          <a:prstGeom prst="rect">
            <a:avLst/>
          </a:prstGeom>
          <a:noFill/>
        </p:spPr>
        <p:txBody>
          <a:bodyPr wrap="none" rtlCol="0">
            <a:spAutoFit/>
          </a:bodyPr>
          <a:lstStyle/>
          <a:p>
            <a:r>
              <a:rPr lang="en-GB" sz="2400" dirty="0">
                <a:latin typeface="Arial"/>
              </a:rPr>
              <a:t>mother</a:t>
            </a:r>
          </a:p>
        </p:txBody>
      </p:sp>
      <p:sp>
        <p:nvSpPr>
          <p:cNvPr id="14" name="TextBox 13">
            <a:extLst>
              <a:ext uri="{FF2B5EF4-FFF2-40B4-BE49-F238E27FC236}">
                <a16:creationId xmlns="" xmlns:a16="http://schemas.microsoft.com/office/drawing/2014/main" id="{9596EA86-0A48-4347-A568-12A14A97AE2D}"/>
              </a:ext>
            </a:extLst>
          </p:cNvPr>
          <p:cNvSpPr txBox="1"/>
          <p:nvPr/>
        </p:nvSpPr>
        <p:spPr>
          <a:xfrm>
            <a:off x="2828893" y="897481"/>
            <a:ext cx="889987" cy="461665"/>
          </a:xfrm>
          <a:prstGeom prst="rect">
            <a:avLst/>
          </a:prstGeom>
          <a:noFill/>
        </p:spPr>
        <p:txBody>
          <a:bodyPr wrap="none" rtlCol="0">
            <a:spAutoFit/>
          </a:bodyPr>
          <a:lstStyle/>
          <a:p>
            <a:r>
              <a:rPr lang="en-GB" sz="2400" dirty="0">
                <a:latin typeface="Arial"/>
              </a:rPr>
              <a:t>carer</a:t>
            </a:r>
          </a:p>
        </p:txBody>
      </p:sp>
      <p:sp>
        <p:nvSpPr>
          <p:cNvPr id="15" name="TextBox 14">
            <a:extLst>
              <a:ext uri="{FF2B5EF4-FFF2-40B4-BE49-F238E27FC236}">
                <a16:creationId xmlns="" xmlns:a16="http://schemas.microsoft.com/office/drawing/2014/main" id="{85831775-AFB2-408E-8CBB-7966F9CA2B18}"/>
              </a:ext>
            </a:extLst>
          </p:cNvPr>
          <p:cNvSpPr txBox="1"/>
          <p:nvPr/>
        </p:nvSpPr>
        <p:spPr>
          <a:xfrm>
            <a:off x="2828893" y="1582932"/>
            <a:ext cx="1382560" cy="461665"/>
          </a:xfrm>
          <a:prstGeom prst="rect">
            <a:avLst/>
          </a:prstGeom>
          <a:noFill/>
        </p:spPr>
        <p:txBody>
          <a:bodyPr wrap="none" rtlCol="0">
            <a:spAutoFit/>
          </a:bodyPr>
          <a:lstStyle/>
          <a:p>
            <a:r>
              <a:rPr lang="en-GB" sz="2400" dirty="0">
                <a:latin typeface="Arial"/>
              </a:rPr>
              <a:t>guardian</a:t>
            </a:r>
          </a:p>
        </p:txBody>
      </p:sp>
      <p:sp>
        <p:nvSpPr>
          <p:cNvPr id="16" name="TextBox 15">
            <a:extLst>
              <a:ext uri="{FF2B5EF4-FFF2-40B4-BE49-F238E27FC236}">
                <a16:creationId xmlns="" xmlns:a16="http://schemas.microsoft.com/office/drawing/2014/main" id="{873BAE56-BB0C-47EB-B95C-418412EE2020}"/>
              </a:ext>
            </a:extLst>
          </p:cNvPr>
          <p:cNvSpPr txBox="1"/>
          <p:nvPr/>
        </p:nvSpPr>
        <p:spPr>
          <a:xfrm>
            <a:off x="2828893" y="2272694"/>
            <a:ext cx="1245503" cy="461665"/>
          </a:xfrm>
          <a:prstGeom prst="rect">
            <a:avLst/>
          </a:prstGeom>
          <a:noFill/>
        </p:spPr>
        <p:txBody>
          <a:bodyPr wrap="none" rtlCol="0">
            <a:spAutoFit/>
          </a:bodyPr>
          <a:lstStyle/>
          <a:p>
            <a:r>
              <a:rPr lang="en-GB" sz="2400" dirty="0">
                <a:latin typeface="Arial"/>
              </a:rPr>
              <a:t>feelings</a:t>
            </a:r>
          </a:p>
        </p:txBody>
      </p:sp>
      <p:sp>
        <p:nvSpPr>
          <p:cNvPr id="17" name="TextBox 16">
            <a:extLst>
              <a:ext uri="{FF2B5EF4-FFF2-40B4-BE49-F238E27FC236}">
                <a16:creationId xmlns="" xmlns:a16="http://schemas.microsoft.com/office/drawing/2014/main" id="{6B107A91-91C1-4CE9-B272-0E727C625459}"/>
              </a:ext>
            </a:extLst>
          </p:cNvPr>
          <p:cNvSpPr txBox="1"/>
          <p:nvPr/>
        </p:nvSpPr>
        <p:spPr>
          <a:xfrm>
            <a:off x="2828892" y="2962456"/>
            <a:ext cx="1433505" cy="461665"/>
          </a:xfrm>
          <a:prstGeom prst="rect">
            <a:avLst/>
          </a:prstGeom>
          <a:noFill/>
        </p:spPr>
        <p:txBody>
          <a:bodyPr wrap="none" rtlCol="0">
            <a:spAutoFit/>
          </a:bodyPr>
          <a:lstStyle/>
          <a:p>
            <a:r>
              <a:rPr lang="en-GB" sz="2400" dirty="0">
                <a:latin typeface="Arial"/>
              </a:rPr>
              <a:t>emotions</a:t>
            </a:r>
          </a:p>
        </p:txBody>
      </p:sp>
      <p:sp>
        <p:nvSpPr>
          <p:cNvPr id="18" name="TextBox 17">
            <a:extLst>
              <a:ext uri="{FF2B5EF4-FFF2-40B4-BE49-F238E27FC236}">
                <a16:creationId xmlns="" xmlns:a16="http://schemas.microsoft.com/office/drawing/2014/main" id="{3EAE0193-B4FC-4629-9199-DD93FBDCC09E}"/>
              </a:ext>
            </a:extLst>
          </p:cNvPr>
          <p:cNvSpPr txBox="1"/>
          <p:nvPr/>
        </p:nvSpPr>
        <p:spPr>
          <a:xfrm>
            <a:off x="2828891" y="3658040"/>
            <a:ext cx="1108446" cy="461665"/>
          </a:xfrm>
          <a:prstGeom prst="rect">
            <a:avLst/>
          </a:prstGeom>
          <a:noFill/>
        </p:spPr>
        <p:txBody>
          <a:bodyPr wrap="none" rtlCol="0">
            <a:spAutoFit/>
          </a:bodyPr>
          <a:lstStyle/>
          <a:p>
            <a:r>
              <a:rPr lang="en-GB" sz="2400" dirty="0">
                <a:latin typeface="Arial"/>
              </a:rPr>
              <a:t>friends</a:t>
            </a:r>
          </a:p>
        </p:txBody>
      </p:sp>
      <p:sp>
        <p:nvSpPr>
          <p:cNvPr id="19" name="TextBox 18">
            <a:extLst>
              <a:ext uri="{FF2B5EF4-FFF2-40B4-BE49-F238E27FC236}">
                <a16:creationId xmlns="" xmlns:a16="http://schemas.microsoft.com/office/drawing/2014/main" id="{BF9C7C42-CFA8-4451-BFBF-D016D53FD0FF}"/>
              </a:ext>
            </a:extLst>
          </p:cNvPr>
          <p:cNvSpPr txBox="1"/>
          <p:nvPr/>
        </p:nvSpPr>
        <p:spPr>
          <a:xfrm>
            <a:off x="2828890" y="4346563"/>
            <a:ext cx="1057050" cy="461665"/>
          </a:xfrm>
          <a:prstGeom prst="rect">
            <a:avLst/>
          </a:prstGeom>
          <a:noFill/>
        </p:spPr>
        <p:txBody>
          <a:bodyPr wrap="none" rtlCol="0">
            <a:spAutoFit/>
          </a:bodyPr>
          <a:lstStyle/>
          <a:p>
            <a:r>
              <a:rPr lang="en-GB" sz="2400" dirty="0">
                <a:latin typeface="Arial"/>
              </a:rPr>
              <a:t>loyalty</a:t>
            </a:r>
          </a:p>
        </p:txBody>
      </p:sp>
      <p:sp>
        <p:nvSpPr>
          <p:cNvPr id="20" name="TextBox 19">
            <a:extLst>
              <a:ext uri="{FF2B5EF4-FFF2-40B4-BE49-F238E27FC236}">
                <a16:creationId xmlns="" xmlns:a16="http://schemas.microsoft.com/office/drawing/2014/main" id="{90BB12DE-382E-4ECD-9D37-6451A35B851B}"/>
              </a:ext>
            </a:extLst>
          </p:cNvPr>
          <p:cNvSpPr txBox="1"/>
          <p:nvPr/>
        </p:nvSpPr>
        <p:spPr>
          <a:xfrm>
            <a:off x="2828890" y="5044442"/>
            <a:ext cx="1399392" cy="461665"/>
          </a:xfrm>
          <a:prstGeom prst="rect">
            <a:avLst/>
          </a:prstGeom>
          <a:noFill/>
        </p:spPr>
        <p:txBody>
          <a:bodyPr wrap="none" rtlCol="0">
            <a:spAutoFit/>
          </a:bodyPr>
          <a:lstStyle/>
          <a:p>
            <a:r>
              <a:rPr lang="en-GB" sz="2400" dirty="0">
                <a:latin typeface="Arial"/>
              </a:rPr>
              <a:t>kindness</a:t>
            </a:r>
          </a:p>
        </p:txBody>
      </p:sp>
      <p:sp>
        <p:nvSpPr>
          <p:cNvPr id="22" name="TextBox 21">
            <a:extLst>
              <a:ext uri="{FF2B5EF4-FFF2-40B4-BE49-F238E27FC236}">
                <a16:creationId xmlns="" xmlns:a16="http://schemas.microsoft.com/office/drawing/2014/main" id="{9B84649B-90FF-494D-9213-0FFCC86B9FAC}"/>
              </a:ext>
            </a:extLst>
          </p:cNvPr>
          <p:cNvSpPr txBox="1"/>
          <p:nvPr/>
        </p:nvSpPr>
        <p:spPr>
          <a:xfrm>
            <a:off x="4554043" y="881696"/>
            <a:ext cx="787395" cy="461665"/>
          </a:xfrm>
          <a:prstGeom prst="rect">
            <a:avLst/>
          </a:prstGeom>
          <a:noFill/>
        </p:spPr>
        <p:txBody>
          <a:bodyPr wrap="none" rtlCol="0">
            <a:spAutoFit/>
          </a:bodyPr>
          <a:lstStyle/>
          <a:p>
            <a:r>
              <a:rPr lang="en-GB" sz="2400" dirty="0">
                <a:latin typeface="Arial"/>
              </a:rPr>
              <a:t>trust</a:t>
            </a:r>
          </a:p>
        </p:txBody>
      </p:sp>
      <p:sp>
        <p:nvSpPr>
          <p:cNvPr id="23" name="TextBox 22">
            <a:extLst>
              <a:ext uri="{FF2B5EF4-FFF2-40B4-BE49-F238E27FC236}">
                <a16:creationId xmlns="" xmlns:a16="http://schemas.microsoft.com/office/drawing/2014/main" id="{FA3E3997-E1A5-48BB-9A79-18A5D41E4C17}"/>
              </a:ext>
            </a:extLst>
          </p:cNvPr>
          <p:cNvSpPr txBox="1"/>
          <p:nvPr/>
        </p:nvSpPr>
        <p:spPr>
          <a:xfrm>
            <a:off x="4554043" y="1583925"/>
            <a:ext cx="1210938" cy="461665"/>
          </a:xfrm>
          <a:prstGeom prst="rect">
            <a:avLst/>
          </a:prstGeom>
          <a:noFill/>
        </p:spPr>
        <p:txBody>
          <a:bodyPr wrap="none" rtlCol="0">
            <a:spAutoFit/>
          </a:bodyPr>
          <a:lstStyle/>
          <a:p>
            <a:r>
              <a:rPr lang="en-GB" sz="2400" dirty="0">
                <a:latin typeface="Arial"/>
              </a:rPr>
              <a:t>selfless</a:t>
            </a:r>
          </a:p>
        </p:txBody>
      </p:sp>
      <p:sp>
        <p:nvSpPr>
          <p:cNvPr id="24" name="TextBox 23">
            <a:extLst>
              <a:ext uri="{FF2B5EF4-FFF2-40B4-BE49-F238E27FC236}">
                <a16:creationId xmlns="" xmlns:a16="http://schemas.microsoft.com/office/drawing/2014/main" id="{E1686B63-2EA2-48E4-B28F-C1223925EB93}"/>
              </a:ext>
            </a:extLst>
          </p:cNvPr>
          <p:cNvSpPr txBox="1"/>
          <p:nvPr/>
        </p:nvSpPr>
        <p:spPr>
          <a:xfrm>
            <a:off x="4554043" y="2260987"/>
            <a:ext cx="1468070" cy="461665"/>
          </a:xfrm>
          <a:prstGeom prst="rect">
            <a:avLst/>
          </a:prstGeom>
          <a:noFill/>
        </p:spPr>
        <p:txBody>
          <a:bodyPr wrap="none" rtlCol="0">
            <a:spAutoFit/>
          </a:bodyPr>
          <a:lstStyle/>
          <a:p>
            <a:r>
              <a:rPr lang="en-GB" sz="2400" dirty="0">
                <a:latin typeface="Arial"/>
              </a:rPr>
              <a:t>generous</a:t>
            </a:r>
          </a:p>
        </p:txBody>
      </p:sp>
      <p:sp>
        <p:nvSpPr>
          <p:cNvPr id="25" name="TextBox 24">
            <a:extLst>
              <a:ext uri="{FF2B5EF4-FFF2-40B4-BE49-F238E27FC236}">
                <a16:creationId xmlns="" xmlns:a16="http://schemas.microsoft.com/office/drawing/2014/main" id="{D2AC67FC-50E3-4257-B8CE-0798C99337E0}"/>
              </a:ext>
            </a:extLst>
          </p:cNvPr>
          <p:cNvSpPr txBox="1"/>
          <p:nvPr/>
        </p:nvSpPr>
        <p:spPr>
          <a:xfrm>
            <a:off x="4554042" y="2933971"/>
            <a:ext cx="1279617" cy="461665"/>
          </a:xfrm>
          <a:prstGeom prst="rect">
            <a:avLst/>
          </a:prstGeom>
          <a:noFill/>
        </p:spPr>
        <p:txBody>
          <a:bodyPr wrap="none" rtlCol="0">
            <a:spAutoFit/>
          </a:bodyPr>
          <a:lstStyle/>
          <a:p>
            <a:r>
              <a:rPr lang="en-GB" sz="2400" dirty="0">
                <a:latin typeface="Arial"/>
              </a:rPr>
              <a:t>reasons</a:t>
            </a:r>
          </a:p>
        </p:txBody>
      </p:sp>
      <p:sp>
        <p:nvSpPr>
          <p:cNvPr id="26" name="TextBox 25">
            <a:extLst>
              <a:ext uri="{FF2B5EF4-FFF2-40B4-BE49-F238E27FC236}">
                <a16:creationId xmlns="" xmlns:a16="http://schemas.microsoft.com/office/drawing/2014/main" id="{27970B43-C74E-4656-AF48-BF9430B11D63}"/>
              </a:ext>
            </a:extLst>
          </p:cNvPr>
          <p:cNvSpPr txBox="1"/>
          <p:nvPr/>
        </p:nvSpPr>
        <p:spPr>
          <a:xfrm>
            <a:off x="4554042" y="3633633"/>
            <a:ext cx="1530437" cy="461665"/>
          </a:xfrm>
          <a:prstGeom prst="rect">
            <a:avLst/>
          </a:prstGeom>
          <a:noFill/>
        </p:spPr>
        <p:txBody>
          <a:bodyPr wrap="none" rtlCol="0">
            <a:spAutoFit/>
          </a:bodyPr>
          <a:lstStyle/>
          <a:p>
            <a:r>
              <a:rPr lang="en-GB" sz="2400" dirty="0">
                <a:latin typeface="Arial"/>
              </a:rPr>
              <a:t>difficulties</a:t>
            </a:r>
          </a:p>
        </p:txBody>
      </p:sp>
      <p:sp>
        <p:nvSpPr>
          <p:cNvPr id="27" name="TextBox 26">
            <a:extLst>
              <a:ext uri="{FF2B5EF4-FFF2-40B4-BE49-F238E27FC236}">
                <a16:creationId xmlns="" xmlns:a16="http://schemas.microsoft.com/office/drawing/2014/main" id="{E531581B-C117-4900-B2F5-321D153280C7}"/>
              </a:ext>
            </a:extLst>
          </p:cNvPr>
          <p:cNvSpPr txBox="1"/>
          <p:nvPr/>
        </p:nvSpPr>
        <p:spPr>
          <a:xfrm>
            <a:off x="4554040" y="4334856"/>
            <a:ext cx="1228221" cy="461665"/>
          </a:xfrm>
          <a:prstGeom prst="rect">
            <a:avLst/>
          </a:prstGeom>
          <a:noFill/>
        </p:spPr>
        <p:txBody>
          <a:bodyPr wrap="none" rtlCol="0">
            <a:spAutoFit/>
          </a:bodyPr>
          <a:lstStyle/>
          <a:p>
            <a:r>
              <a:rPr lang="en-GB" sz="2400" dirty="0">
                <a:latin typeface="Arial"/>
              </a:rPr>
              <a:t>positive</a:t>
            </a:r>
          </a:p>
        </p:txBody>
      </p:sp>
      <p:sp>
        <p:nvSpPr>
          <p:cNvPr id="31" name="TextBox 30">
            <a:extLst>
              <a:ext uri="{FF2B5EF4-FFF2-40B4-BE49-F238E27FC236}">
                <a16:creationId xmlns="" xmlns:a16="http://schemas.microsoft.com/office/drawing/2014/main" id="{59683AFF-E5AF-4F5C-986E-235C17366121}"/>
              </a:ext>
            </a:extLst>
          </p:cNvPr>
          <p:cNvSpPr txBox="1"/>
          <p:nvPr/>
        </p:nvSpPr>
        <p:spPr>
          <a:xfrm>
            <a:off x="4554040" y="5032735"/>
            <a:ext cx="1519016" cy="461665"/>
          </a:xfrm>
          <a:prstGeom prst="rect">
            <a:avLst/>
          </a:prstGeom>
          <a:noFill/>
        </p:spPr>
        <p:txBody>
          <a:bodyPr wrap="none" rtlCol="0">
            <a:spAutoFit/>
          </a:bodyPr>
          <a:lstStyle/>
          <a:p>
            <a:r>
              <a:rPr lang="en-GB" sz="2400" dirty="0">
                <a:latin typeface="Arial"/>
              </a:rPr>
              <a:t>respectful</a:t>
            </a:r>
          </a:p>
        </p:txBody>
      </p:sp>
      <p:pic>
        <p:nvPicPr>
          <p:cNvPr id="2" name="Picture 1">
            <a:extLst>
              <a:ext uri="{FF2B5EF4-FFF2-40B4-BE49-F238E27FC236}">
                <a16:creationId xmlns="" xmlns:a16="http://schemas.microsoft.com/office/drawing/2014/main" id="{C5AAB0A3-43E5-4461-84A7-942E9417E6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37200" y="1357479"/>
            <a:ext cx="4322063" cy="4221622"/>
          </a:xfrm>
          <a:prstGeom prst="rect">
            <a:avLst/>
          </a:prstGeom>
        </p:spPr>
      </p:pic>
    </p:spTree>
    <p:extLst>
      <p:ext uri="{BB962C8B-B14F-4D97-AF65-F5344CB8AC3E}">
        <p14:creationId xmlns:p14="http://schemas.microsoft.com/office/powerpoint/2010/main" val="953027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5F85BB-304F-442E-9F67-0521B72D6314}"/>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 xmlns:a16="http://schemas.microsoft.com/office/drawing/2014/main" id="{14C57886-F9F3-4D91-8673-95126119784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9993" cy="6858001"/>
          </a:xfrm>
          <a:prstGeom prst="rect">
            <a:avLst/>
          </a:prstGeom>
          <a:ln>
            <a:noFill/>
          </a:ln>
          <a:effectLst>
            <a:softEdge rad="112500"/>
          </a:effectLst>
        </p:spPr>
      </p:pic>
      <p:sp>
        <p:nvSpPr>
          <p:cNvPr id="6" name="TextBox 5">
            <a:extLst>
              <a:ext uri="{FF2B5EF4-FFF2-40B4-BE49-F238E27FC236}">
                <a16:creationId xmlns="" xmlns:a16="http://schemas.microsoft.com/office/drawing/2014/main" id="{F0C68216-983E-4B04-A887-A470ED3A7247}"/>
              </a:ext>
            </a:extLst>
          </p:cNvPr>
          <p:cNvSpPr txBox="1"/>
          <p:nvPr/>
        </p:nvSpPr>
        <p:spPr>
          <a:xfrm>
            <a:off x="4447161" y="2334639"/>
            <a:ext cx="1980154" cy="1015663"/>
          </a:xfrm>
          <a:prstGeom prst="rect">
            <a:avLst/>
          </a:prstGeom>
          <a:noFill/>
        </p:spPr>
        <p:txBody>
          <a:bodyPr wrap="none" rtlCol="0">
            <a:spAutoFit/>
          </a:bodyPr>
          <a:lstStyle/>
          <a:p>
            <a:r>
              <a:rPr lang="en-GB" sz="6000" dirty="0">
                <a:solidFill>
                  <a:schemeClr val="bg1"/>
                </a:solidFill>
                <a:latin typeface="Arial"/>
              </a:rPr>
              <a:t>Skills</a:t>
            </a:r>
          </a:p>
        </p:txBody>
      </p:sp>
      <p:sp>
        <p:nvSpPr>
          <p:cNvPr id="7" name="Rectangle: Diagonal Corners Rounded 6">
            <a:extLst>
              <a:ext uri="{FF2B5EF4-FFF2-40B4-BE49-F238E27FC236}">
                <a16:creationId xmlns="" xmlns:a16="http://schemas.microsoft.com/office/drawing/2014/main" id="{BDCA63F7-46B3-4A95-BBA5-2A6D8219BBE2}"/>
              </a:ext>
            </a:extLst>
          </p:cNvPr>
          <p:cNvSpPr/>
          <p:nvPr/>
        </p:nvSpPr>
        <p:spPr>
          <a:xfrm>
            <a:off x="2909461" y="318169"/>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listening</a:t>
            </a:r>
          </a:p>
        </p:txBody>
      </p:sp>
      <p:sp>
        <p:nvSpPr>
          <p:cNvPr id="8" name="Rectangle: Diagonal Corners Rounded 7">
            <a:extLst>
              <a:ext uri="{FF2B5EF4-FFF2-40B4-BE49-F238E27FC236}">
                <a16:creationId xmlns="" xmlns:a16="http://schemas.microsoft.com/office/drawing/2014/main" id="{AF1B11BC-5EDA-4D1E-B951-D7ACFC018857}"/>
              </a:ext>
            </a:extLst>
          </p:cNvPr>
          <p:cNvSpPr/>
          <p:nvPr/>
        </p:nvSpPr>
        <p:spPr>
          <a:xfrm>
            <a:off x="2261571" y="1556434"/>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Diagonal Corners Rounded 8">
            <a:extLst>
              <a:ext uri="{FF2B5EF4-FFF2-40B4-BE49-F238E27FC236}">
                <a16:creationId xmlns="" xmlns:a16="http://schemas.microsoft.com/office/drawing/2014/main" id="{3CE80977-E796-49EA-AA98-3BAA4D312129}"/>
              </a:ext>
            </a:extLst>
          </p:cNvPr>
          <p:cNvSpPr/>
          <p:nvPr/>
        </p:nvSpPr>
        <p:spPr>
          <a:xfrm>
            <a:off x="1854481" y="2644869"/>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Diagonal Corners Rounded 9">
            <a:extLst>
              <a:ext uri="{FF2B5EF4-FFF2-40B4-BE49-F238E27FC236}">
                <a16:creationId xmlns="" xmlns:a16="http://schemas.microsoft.com/office/drawing/2014/main" id="{F55D3C48-340D-4081-AE45-85AD0FA10A4A}"/>
              </a:ext>
            </a:extLst>
          </p:cNvPr>
          <p:cNvSpPr/>
          <p:nvPr/>
        </p:nvSpPr>
        <p:spPr>
          <a:xfrm>
            <a:off x="1854481" y="3908730"/>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Diagonal Corners Rounded 10">
            <a:extLst>
              <a:ext uri="{FF2B5EF4-FFF2-40B4-BE49-F238E27FC236}">
                <a16:creationId xmlns="" xmlns:a16="http://schemas.microsoft.com/office/drawing/2014/main" id="{FF643FAE-1FBA-4F75-8DF8-B4724F603C8B}"/>
              </a:ext>
            </a:extLst>
          </p:cNvPr>
          <p:cNvSpPr/>
          <p:nvPr/>
        </p:nvSpPr>
        <p:spPr>
          <a:xfrm>
            <a:off x="2261571" y="5026562"/>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Diagonal Corners Rounded 11">
            <a:extLst>
              <a:ext uri="{FF2B5EF4-FFF2-40B4-BE49-F238E27FC236}">
                <a16:creationId xmlns="" xmlns:a16="http://schemas.microsoft.com/office/drawing/2014/main" id="{61B2205D-684D-404F-B27B-CA18FEE5CABF}"/>
              </a:ext>
            </a:extLst>
          </p:cNvPr>
          <p:cNvSpPr/>
          <p:nvPr/>
        </p:nvSpPr>
        <p:spPr>
          <a:xfrm>
            <a:off x="4262760" y="5626887"/>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Diagonal Corners Rounded 13">
            <a:extLst>
              <a:ext uri="{FF2B5EF4-FFF2-40B4-BE49-F238E27FC236}">
                <a16:creationId xmlns="" xmlns:a16="http://schemas.microsoft.com/office/drawing/2014/main" id="{41FF24B7-587C-493E-A732-EC0ABDDF9FB5}"/>
              </a:ext>
            </a:extLst>
          </p:cNvPr>
          <p:cNvSpPr/>
          <p:nvPr/>
        </p:nvSpPr>
        <p:spPr>
          <a:xfrm>
            <a:off x="5949070" y="365125"/>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Diagonal Corners Rounded 14">
            <a:extLst>
              <a:ext uri="{FF2B5EF4-FFF2-40B4-BE49-F238E27FC236}">
                <a16:creationId xmlns="" xmlns:a16="http://schemas.microsoft.com/office/drawing/2014/main" id="{F30D8159-5E49-4846-BDF2-913CF1A81D4A}"/>
              </a:ext>
            </a:extLst>
          </p:cNvPr>
          <p:cNvSpPr/>
          <p:nvPr/>
        </p:nvSpPr>
        <p:spPr>
          <a:xfrm>
            <a:off x="6589999" y="1573607"/>
            <a:ext cx="2364531"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Diagonal Corners Rounded 15">
            <a:extLst>
              <a:ext uri="{FF2B5EF4-FFF2-40B4-BE49-F238E27FC236}">
                <a16:creationId xmlns="" xmlns:a16="http://schemas.microsoft.com/office/drawing/2014/main" id="{8CC4CCC8-A60E-4E58-B7A8-061A83D1F025}"/>
              </a:ext>
            </a:extLst>
          </p:cNvPr>
          <p:cNvSpPr/>
          <p:nvPr/>
        </p:nvSpPr>
        <p:spPr>
          <a:xfrm>
            <a:off x="7030261" y="2913400"/>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Diagonal Corners Rounded 16">
            <a:extLst>
              <a:ext uri="{FF2B5EF4-FFF2-40B4-BE49-F238E27FC236}">
                <a16:creationId xmlns="" xmlns:a16="http://schemas.microsoft.com/office/drawing/2014/main" id="{ADDA9B43-D1B0-4746-89C0-C5022E885228}"/>
              </a:ext>
            </a:extLst>
          </p:cNvPr>
          <p:cNvSpPr/>
          <p:nvPr/>
        </p:nvSpPr>
        <p:spPr>
          <a:xfrm>
            <a:off x="6590000" y="4070878"/>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Diagonal Corners Rounded 17">
            <a:extLst>
              <a:ext uri="{FF2B5EF4-FFF2-40B4-BE49-F238E27FC236}">
                <a16:creationId xmlns="" xmlns:a16="http://schemas.microsoft.com/office/drawing/2014/main" id="{021574F0-67B6-4447-93FD-46715D2EA727}"/>
              </a:ext>
            </a:extLst>
          </p:cNvPr>
          <p:cNvSpPr/>
          <p:nvPr/>
        </p:nvSpPr>
        <p:spPr>
          <a:xfrm>
            <a:off x="6513133" y="5153154"/>
            <a:ext cx="2681668"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 xmlns:a16="http://schemas.microsoft.com/office/drawing/2014/main" id="{0F8FBC6F-2AE9-43D3-BB1E-C256563139FB}"/>
              </a:ext>
            </a:extLst>
          </p:cNvPr>
          <p:cNvSpPr/>
          <p:nvPr/>
        </p:nvSpPr>
        <p:spPr>
          <a:xfrm>
            <a:off x="2446508" y="1636887"/>
            <a:ext cx="1519166" cy="461665"/>
          </a:xfrm>
          <a:prstGeom prst="rect">
            <a:avLst/>
          </a:prstGeom>
        </p:spPr>
        <p:txBody>
          <a:bodyPr wrap="none">
            <a:spAutoFit/>
          </a:bodyPr>
          <a:lstStyle/>
          <a:p>
            <a:pPr algn="ctr"/>
            <a:r>
              <a:rPr lang="en-GB" sz="2400" dirty="0">
                <a:latin typeface="Arial"/>
              </a:rPr>
              <a:t>observing</a:t>
            </a:r>
          </a:p>
        </p:txBody>
      </p:sp>
      <p:sp>
        <p:nvSpPr>
          <p:cNvPr id="20" name="Rectangle 19">
            <a:extLst>
              <a:ext uri="{FF2B5EF4-FFF2-40B4-BE49-F238E27FC236}">
                <a16:creationId xmlns="" xmlns:a16="http://schemas.microsoft.com/office/drawing/2014/main" id="{F14D093D-9395-4836-AD4C-A22B807CE5AF}"/>
              </a:ext>
            </a:extLst>
          </p:cNvPr>
          <p:cNvSpPr/>
          <p:nvPr/>
        </p:nvSpPr>
        <p:spPr>
          <a:xfrm>
            <a:off x="2225509" y="2694367"/>
            <a:ext cx="1194107" cy="461665"/>
          </a:xfrm>
          <a:prstGeom prst="rect">
            <a:avLst/>
          </a:prstGeom>
        </p:spPr>
        <p:txBody>
          <a:bodyPr wrap="none">
            <a:spAutoFit/>
          </a:bodyPr>
          <a:lstStyle/>
          <a:p>
            <a:pPr algn="ctr"/>
            <a:r>
              <a:rPr lang="en-GB" sz="2400" dirty="0">
                <a:latin typeface="Arial"/>
              </a:rPr>
              <a:t>relating</a:t>
            </a:r>
          </a:p>
        </p:txBody>
      </p:sp>
      <p:sp>
        <p:nvSpPr>
          <p:cNvPr id="21" name="Rectangle 20">
            <a:extLst>
              <a:ext uri="{FF2B5EF4-FFF2-40B4-BE49-F238E27FC236}">
                <a16:creationId xmlns="" xmlns:a16="http://schemas.microsoft.com/office/drawing/2014/main" id="{1045123E-58EA-4532-A278-8E87F65F3610}"/>
              </a:ext>
            </a:extLst>
          </p:cNvPr>
          <p:cNvSpPr/>
          <p:nvPr/>
        </p:nvSpPr>
        <p:spPr>
          <a:xfrm>
            <a:off x="2045841" y="3989183"/>
            <a:ext cx="1416674" cy="461665"/>
          </a:xfrm>
          <a:prstGeom prst="rect">
            <a:avLst/>
          </a:prstGeom>
        </p:spPr>
        <p:txBody>
          <a:bodyPr wrap="none">
            <a:spAutoFit/>
          </a:bodyPr>
          <a:lstStyle/>
          <a:p>
            <a:pPr algn="ctr"/>
            <a:r>
              <a:rPr lang="en-GB" sz="2400" dirty="0">
                <a:latin typeface="Arial"/>
              </a:rPr>
              <a:t>speaking</a:t>
            </a:r>
          </a:p>
        </p:txBody>
      </p:sp>
      <p:sp>
        <p:nvSpPr>
          <p:cNvPr id="22" name="Rectangle 21">
            <a:extLst>
              <a:ext uri="{FF2B5EF4-FFF2-40B4-BE49-F238E27FC236}">
                <a16:creationId xmlns="" xmlns:a16="http://schemas.microsoft.com/office/drawing/2014/main" id="{46D14E98-65DC-4D70-B383-F45F14442752}"/>
              </a:ext>
            </a:extLst>
          </p:cNvPr>
          <p:cNvSpPr/>
          <p:nvPr/>
        </p:nvSpPr>
        <p:spPr>
          <a:xfrm>
            <a:off x="2379100" y="5066074"/>
            <a:ext cx="1604676" cy="461665"/>
          </a:xfrm>
          <a:prstGeom prst="rect">
            <a:avLst/>
          </a:prstGeom>
        </p:spPr>
        <p:txBody>
          <a:bodyPr wrap="none">
            <a:spAutoFit/>
          </a:bodyPr>
          <a:lstStyle/>
          <a:p>
            <a:pPr algn="ctr"/>
            <a:r>
              <a:rPr lang="en-GB" sz="2400" dirty="0">
                <a:latin typeface="Arial"/>
              </a:rPr>
              <a:t>respecting</a:t>
            </a:r>
          </a:p>
        </p:txBody>
      </p:sp>
      <p:sp>
        <p:nvSpPr>
          <p:cNvPr id="23" name="Rectangle 22">
            <a:extLst>
              <a:ext uri="{FF2B5EF4-FFF2-40B4-BE49-F238E27FC236}">
                <a16:creationId xmlns="" xmlns:a16="http://schemas.microsoft.com/office/drawing/2014/main" id="{3A556F56-C73C-43B8-B392-3AE00447B4EF}"/>
              </a:ext>
            </a:extLst>
          </p:cNvPr>
          <p:cNvSpPr/>
          <p:nvPr/>
        </p:nvSpPr>
        <p:spPr>
          <a:xfrm>
            <a:off x="4565402" y="5707340"/>
            <a:ext cx="1194107" cy="461665"/>
          </a:xfrm>
          <a:prstGeom prst="rect">
            <a:avLst/>
          </a:prstGeom>
        </p:spPr>
        <p:txBody>
          <a:bodyPr wrap="none">
            <a:spAutoFit/>
          </a:bodyPr>
          <a:lstStyle/>
          <a:p>
            <a:pPr algn="ctr"/>
            <a:r>
              <a:rPr lang="en-GB" sz="2400" dirty="0">
                <a:latin typeface="Arial"/>
              </a:rPr>
              <a:t>praying</a:t>
            </a:r>
          </a:p>
        </p:txBody>
      </p:sp>
      <p:sp>
        <p:nvSpPr>
          <p:cNvPr id="24" name="Rectangle 23">
            <a:extLst>
              <a:ext uri="{FF2B5EF4-FFF2-40B4-BE49-F238E27FC236}">
                <a16:creationId xmlns="" xmlns:a16="http://schemas.microsoft.com/office/drawing/2014/main" id="{4BB4C81A-878C-49B9-8733-01D199A517C3}"/>
              </a:ext>
            </a:extLst>
          </p:cNvPr>
          <p:cNvSpPr/>
          <p:nvPr/>
        </p:nvSpPr>
        <p:spPr>
          <a:xfrm>
            <a:off x="6132014" y="433987"/>
            <a:ext cx="1433505" cy="461665"/>
          </a:xfrm>
          <a:prstGeom prst="rect">
            <a:avLst/>
          </a:prstGeom>
        </p:spPr>
        <p:txBody>
          <a:bodyPr wrap="none">
            <a:spAutoFit/>
          </a:bodyPr>
          <a:lstStyle/>
          <a:p>
            <a:pPr algn="ctr"/>
            <a:r>
              <a:rPr lang="en-GB" sz="2400" dirty="0">
                <a:latin typeface="Arial"/>
              </a:rPr>
              <a:t>reflecting</a:t>
            </a:r>
          </a:p>
        </p:txBody>
      </p:sp>
      <p:sp>
        <p:nvSpPr>
          <p:cNvPr id="25" name="Rectangle 24">
            <a:extLst>
              <a:ext uri="{FF2B5EF4-FFF2-40B4-BE49-F238E27FC236}">
                <a16:creationId xmlns="" xmlns:a16="http://schemas.microsoft.com/office/drawing/2014/main" id="{B2B265D7-50A9-4ED3-B204-36D0C4B2B579}"/>
              </a:ext>
            </a:extLst>
          </p:cNvPr>
          <p:cNvSpPr/>
          <p:nvPr/>
        </p:nvSpPr>
        <p:spPr>
          <a:xfrm>
            <a:off x="6697249" y="1633362"/>
            <a:ext cx="2135470" cy="461665"/>
          </a:xfrm>
          <a:prstGeom prst="rect">
            <a:avLst/>
          </a:prstGeom>
        </p:spPr>
        <p:txBody>
          <a:bodyPr wrap="none">
            <a:spAutoFit/>
          </a:bodyPr>
          <a:lstStyle/>
          <a:p>
            <a:pPr algn="ctr"/>
            <a:r>
              <a:rPr lang="en-GB" sz="2400" dirty="0">
                <a:latin typeface="Arial"/>
              </a:rPr>
              <a:t>understanding</a:t>
            </a:r>
          </a:p>
        </p:txBody>
      </p:sp>
      <p:sp>
        <p:nvSpPr>
          <p:cNvPr id="26" name="Rectangle 25">
            <a:extLst>
              <a:ext uri="{FF2B5EF4-FFF2-40B4-BE49-F238E27FC236}">
                <a16:creationId xmlns="" xmlns:a16="http://schemas.microsoft.com/office/drawing/2014/main" id="{6F7EC56E-97AF-47EB-BC01-54309B0E1565}"/>
              </a:ext>
            </a:extLst>
          </p:cNvPr>
          <p:cNvSpPr/>
          <p:nvPr/>
        </p:nvSpPr>
        <p:spPr>
          <a:xfrm>
            <a:off x="7136186" y="2980375"/>
            <a:ext cx="1587544" cy="461665"/>
          </a:xfrm>
          <a:prstGeom prst="rect">
            <a:avLst/>
          </a:prstGeom>
        </p:spPr>
        <p:txBody>
          <a:bodyPr wrap="none">
            <a:spAutoFit/>
          </a:bodyPr>
          <a:lstStyle/>
          <a:p>
            <a:pPr algn="ctr"/>
            <a:r>
              <a:rPr lang="en-GB" sz="2400" dirty="0">
                <a:latin typeface="Arial"/>
              </a:rPr>
              <a:t>describing</a:t>
            </a:r>
          </a:p>
        </p:txBody>
      </p:sp>
      <p:sp>
        <p:nvSpPr>
          <p:cNvPr id="27" name="Rectangle 26">
            <a:extLst>
              <a:ext uri="{FF2B5EF4-FFF2-40B4-BE49-F238E27FC236}">
                <a16:creationId xmlns="" xmlns:a16="http://schemas.microsoft.com/office/drawing/2014/main" id="{726A79E4-D277-4324-8D47-761916901DB0}"/>
              </a:ext>
            </a:extLst>
          </p:cNvPr>
          <p:cNvSpPr/>
          <p:nvPr/>
        </p:nvSpPr>
        <p:spPr>
          <a:xfrm>
            <a:off x="6653169" y="4141816"/>
            <a:ext cx="1673054" cy="461665"/>
          </a:xfrm>
          <a:prstGeom prst="rect">
            <a:avLst/>
          </a:prstGeom>
        </p:spPr>
        <p:txBody>
          <a:bodyPr wrap="none">
            <a:spAutoFit/>
          </a:bodyPr>
          <a:lstStyle/>
          <a:p>
            <a:pPr algn="ctr"/>
            <a:r>
              <a:rPr lang="en-GB" sz="2400" dirty="0">
                <a:latin typeface="Arial"/>
              </a:rPr>
              <a:t>articulating</a:t>
            </a:r>
          </a:p>
        </p:txBody>
      </p:sp>
      <p:sp>
        <p:nvSpPr>
          <p:cNvPr id="28" name="Rectangle 27">
            <a:extLst>
              <a:ext uri="{FF2B5EF4-FFF2-40B4-BE49-F238E27FC236}">
                <a16:creationId xmlns="" xmlns:a16="http://schemas.microsoft.com/office/drawing/2014/main" id="{CEC0AFFF-973D-4A3E-B7FA-5CFEBC27E954}"/>
              </a:ext>
            </a:extLst>
          </p:cNvPr>
          <p:cNvSpPr/>
          <p:nvPr/>
        </p:nvSpPr>
        <p:spPr>
          <a:xfrm>
            <a:off x="6620241" y="5200044"/>
            <a:ext cx="2340154" cy="461665"/>
          </a:xfrm>
          <a:prstGeom prst="rect">
            <a:avLst/>
          </a:prstGeom>
        </p:spPr>
        <p:txBody>
          <a:bodyPr wrap="none">
            <a:spAutoFit/>
          </a:bodyPr>
          <a:lstStyle/>
          <a:p>
            <a:pPr algn="ctr"/>
            <a:r>
              <a:rPr lang="en-GB" sz="2400" dirty="0">
                <a:latin typeface="Arial"/>
              </a:rPr>
              <a:t>c</a:t>
            </a:r>
            <a:r>
              <a:rPr lang="en-GB" sz="2400" dirty="0" smtClean="0">
                <a:latin typeface="Arial"/>
              </a:rPr>
              <a:t>hoosing </a:t>
            </a:r>
            <a:r>
              <a:rPr lang="en-GB" sz="2400" dirty="0">
                <a:latin typeface="Arial"/>
              </a:rPr>
              <a:t>wisely</a:t>
            </a:r>
          </a:p>
        </p:txBody>
      </p:sp>
      <p:sp>
        <p:nvSpPr>
          <p:cNvPr id="30" name="Rectangle: Rounded Corners 29">
            <a:extLst>
              <a:ext uri="{FF2B5EF4-FFF2-40B4-BE49-F238E27FC236}">
                <a16:creationId xmlns="" xmlns:a16="http://schemas.microsoft.com/office/drawing/2014/main" id="{B1A7DA25-6580-414B-800E-2CFB9CCB7D12}"/>
              </a:ext>
            </a:extLst>
          </p:cNvPr>
          <p:cNvSpPr/>
          <p:nvPr/>
        </p:nvSpPr>
        <p:spPr>
          <a:xfrm>
            <a:off x="7833606" y="6295732"/>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5</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spTree>
    <p:extLst>
      <p:ext uri="{BB962C8B-B14F-4D97-AF65-F5344CB8AC3E}">
        <p14:creationId xmlns:p14="http://schemas.microsoft.com/office/powerpoint/2010/main" val="1527364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8BF5F3C3-EBD9-4885-B4D8-CECACA2D8869}"/>
              </a:ext>
            </a:extLst>
          </p:cNvPr>
          <p:cNvSpPr/>
          <p:nvPr/>
        </p:nvSpPr>
        <p:spPr>
          <a:xfrm>
            <a:off x="341695" y="2029457"/>
            <a:ext cx="9263321" cy="481347"/>
          </a:xfrm>
          <a:prstGeom prst="roundRect">
            <a:avLst/>
          </a:prstGeom>
          <a:solidFill>
            <a:schemeClr val="accent6">
              <a:lumMod val="40000"/>
              <a:lumOff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 xmlns:a16="http://schemas.microsoft.com/office/drawing/2014/main" id="{22C16F97-729B-4299-A802-AADC49DA0B66}"/>
              </a:ext>
            </a:extLst>
          </p:cNvPr>
          <p:cNvSpPr>
            <a:spLocks noGrp="1"/>
          </p:cNvSpPr>
          <p:nvPr>
            <p:ph type="title"/>
          </p:nvPr>
        </p:nvSpPr>
        <p:spPr>
          <a:xfrm>
            <a:off x="363518" y="206366"/>
            <a:ext cx="8543925" cy="1325563"/>
          </a:xfrm>
        </p:spPr>
        <p:txBody>
          <a:bodyPr/>
          <a:lstStyle/>
          <a:p>
            <a:r>
              <a:rPr lang="en-GB" b="1" dirty="0"/>
              <a:t>Social and Emotional</a:t>
            </a:r>
          </a:p>
        </p:txBody>
      </p:sp>
      <p:sp>
        <p:nvSpPr>
          <p:cNvPr id="5" name="Rectangle: Rounded Corners 4">
            <a:extLst>
              <a:ext uri="{FF2B5EF4-FFF2-40B4-BE49-F238E27FC236}">
                <a16:creationId xmlns="" xmlns:a16="http://schemas.microsoft.com/office/drawing/2014/main"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6</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sp>
        <p:nvSpPr>
          <p:cNvPr id="7" name="TextBox 6">
            <a:extLst>
              <a:ext uri="{FF2B5EF4-FFF2-40B4-BE49-F238E27FC236}">
                <a16:creationId xmlns="" xmlns:a16="http://schemas.microsoft.com/office/drawing/2014/main" id="{73E09BF2-2CAA-41AB-BD34-361B90A20300}"/>
              </a:ext>
            </a:extLst>
          </p:cNvPr>
          <p:cNvSpPr txBox="1"/>
          <p:nvPr/>
        </p:nvSpPr>
        <p:spPr>
          <a:xfrm>
            <a:off x="363518" y="132785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0" name="Picture 9">
            <a:hlinkClick r:id="" action="ppaction://hlinkshowjump?jump=endshow"/>
            <a:extLst>
              <a:ext uri="{FF2B5EF4-FFF2-40B4-BE49-F238E27FC236}">
                <a16:creationId xmlns="" xmlns:a16="http://schemas.microsoft.com/office/drawing/2014/main" id="{7DCC4E3B-6812-479F-87EB-2B86319CBD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8" name="Rectangle 17">
            <a:extLst>
              <a:ext uri="{FF2B5EF4-FFF2-40B4-BE49-F238E27FC236}">
                <a16:creationId xmlns="" xmlns:a16="http://schemas.microsoft.com/office/drawing/2014/main" id="{A893B1EE-5921-4378-9F6D-DA967E140C5A}"/>
              </a:ext>
            </a:extLst>
          </p:cNvPr>
          <p:cNvSpPr/>
          <p:nvPr/>
        </p:nvSpPr>
        <p:spPr>
          <a:xfrm>
            <a:off x="363518" y="2016450"/>
            <a:ext cx="8739191" cy="425758"/>
          </a:xfrm>
          <a:prstGeom prst="rect">
            <a:avLst/>
          </a:prstGeom>
        </p:spPr>
        <p:txBody>
          <a:bodyPr wrap="none">
            <a:spAutoFit/>
          </a:bodyPr>
          <a:lstStyle/>
          <a:p>
            <a:pPr>
              <a:lnSpc>
                <a:spcPts val="2640"/>
              </a:lnSpc>
            </a:pPr>
            <a:r>
              <a:rPr lang="en-GB" sz="2000" dirty="0">
                <a:latin typeface="Arial"/>
              </a:rPr>
              <a:t>to describe and give reasons how </a:t>
            </a:r>
            <a:r>
              <a:rPr lang="en-GB" sz="2000" dirty="0" smtClean="0">
                <a:latin typeface="Arial"/>
              </a:rPr>
              <a:t>friendships </a:t>
            </a:r>
            <a:r>
              <a:rPr lang="en-GB" sz="2000" dirty="0">
                <a:latin typeface="Arial"/>
              </a:rPr>
              <a:t>make us feel happy and safe.</a:t>
            </a:r>
          </a:p>
        </p:txBody>
      </p:sp>
      <p:pic>
        <p:nvPicPr>
          <p:cNvPr id="11" name="Picture 10">
            <a:extLst>
              <a:ext uri="{FF2B5EF4-FFF2-40B4-BE49-F238E27FC236}">
                <a16:creationId xmlns="" xmlns:a16="http://schemas.microsoft.com/office/drawing/2014/main" id="{47D1BD7A-D5B3-4816-BA64-3E9674BD95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5259" y="3071913"/>
            <a:ext cx="4195483" cy="3429000"/>
          </a:xfrm>
          <a:prstGeom prst="rect">
            <a:avLst/>
          </a:prstGeom>
          <a:ln>
            <a:noFill/>
          </a:ln>
          <a:effectLst>
            <a:softEdge rad="112500"/>
          </a:effectLst>
        </p:spPr>
      </p:pic>
    </p:spTree>
    <p:extLst>
      <p:ext uri="{BB962C8B-B14F-4D97-AF65-F5344CB8AC3E}">
        <p14:creationId xmlns:p14="http://schemas.microsoft.com/office/powerpoint/2010/main" val="1819162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6A72D9-984B-4A4F-A7A2-C16939E9A288}"/>
              </a:ext>
            </a:extLst>
          </p:cNvPr>
          <p:cNvSpPr>
            <a:spLocks noGrp="1"/>
          </p:cNvSpPr>
          <p:nvPr>
            <p:ph type="title"/>
          </p:nvPr>
        </p:nvSpPr>
        <p:spPr>
          <a:xfrm>
            <a:off x="241368" y="281597"/>
            <a:ext cx="8543925" cy="988404"/>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 xmlns:a16="http://schemas.microsoft.com/office/drawing/2014/main" id="{A0C8D891-784C-4AA4-83A4-4F5718DF7962}"/>
              </a:ext>
            </a:extLst>
          </p:cNvPr>
          <p:cNvSpPr txBox="1">
            <a:spLocks/>
          </p:cNvSpPr>
          <p:nvPr/>
        </p:nvSpPr>
        <p:spPr>
          <a:xfrm>
            <a:off x="241369" y="1320800"/>
            <a:ext cx="8915331" cy="53467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80"/>
              </a:lnSpc>
              <a:spcBef>
                <a:spcPts val="0"/>
              </a:spcBef>
              <a:spcAft>
                <a:spcPts val="1500"/>
              </a:spcAft>
              <a:buNone/>
            </a:pPr>
            <a:r>
              <a:rPr lang="en-GB" sz="2000" dirty="0" smtClean="0">
                <a:latin typeface="Arial"/>
              </a:rPr>
              <a:t>How </a:t>
            </a:r>
            <a:r>
              <a:rPr lang="en-GB" sz="2000" dirty="0">
                <a:latin typeface="Arial"/>
              </a:rPr>
              <a:t>do friendships make us feel happy </a:t>
            </a:r>
            <a:r>
              <a:rPr lang="en-GB" sz="2000" dirty="0" smtClean="0">
                <a:latin typeface="Arial"/>
              </a:rPr>
              <a:t>and</a:t>
            </a:r>
            <a:br>
              <a:rPr lang="en-GB" sz="2000" dirty="0" smtClean="0">
                <a:latin typeface="Arial"/>
              </a:rPr>
            </a:br>
            <a:r>
              <a:rPr lang="en-GB" sz="2000" dirty="0" smtClean="0">
                <a:latin typeface="Arial"/>
              </a:rPr>
              <a:t>secure?</a:t>
            </a:r>
          </a:p>
          <a:p>
            <a:pPr marL="0" indent="0">
              <a:lnSpc>
                <a:spcPts val="2480"/>
              </a:lnSpc>
              <a:spcBef>
                <a:spcPts val="0"/>
              </a:spcBef>
              <a:spcAft>
                <a:spcPts val="1500"/>
              </a:spcAft>
              <a:buNone/>
            </a:pPr>
            <a:r>
              <a:rPr lang="en-GB" sz="2000" dirty="0" smtClean="0">
                <a:latin typeface="Arial"/>
              </a:rPr>
              <a:t>Who </a:t>
            </a:r>
            <a:r>
              <a:rPr lang="en-GB" sz="2000" dirty="0">
                <a:latin typeface="Arial"/>
              </a:rPr>
              <a:t>could you turn to if you didn’t feel safe </a:t>
            </a:r>
            <a:r>
              <a:rPr lang="en-GB" sz="2000" dirty="0" smtClean="0">
                <a:latin typeface="Arial"/>
              </a:rPr>
              <a:t>in</a:t>
            </a:r>
            <a:br>
              <a:rPr lang="en-GB" sz="2000" dirty="0" smtClean="0">
                <a:latin typeface="Arial"/>
              </a:rPr>
            </a:br>
            <a:r>
              <a:rPr lang="en-GB" sz="2000" dirty="0" smtClean="0">
                <a:latin typeface="Arial"/>
              </a:rPr>
              <a:t>a </a:t>
            </a:r>
            <a:r>
              <a:rPr lang="en-GB" sz="2000" dirty="0">
                <a:latin typeface="Arial"/>
              </a:rPr>
              <a:t> </a:t>
            </a:r>
            <a:r>
              <a:rPr lang="en-GB" sz="2000" dirty="0" smtClean="0">
                <a:latin typeface="Arial"/>
              </a:rPr>
              <a:t>friendship?</a:t>
            </a:r>
            <a:endParaRPr lang="en-GB" sz="2000" dirty="0">
              <a:latin typeface="Arial"/>
            </a:endParaRPr>
          </a:p>
          <a:p>
            <a:pPr marL="0" indent="0">
              <a:lnSpc>
                <a:spcPts val="2480"/>
              </a:lnSpc>
              <a:spcBef>
                <a:spcPts val="0"/>
              </a:spcBef>
              <a:spcAft>
                <a:spcPts val="1500"/>
              </a:spcAft>
              <a:buNone/>
            </a:pPr>
            <a:r>
              <a:rPr lang="en-GB" sz="2000" dirty="0">
                <a:latin typeface="Arial"/>
              </a:rPr>
              <a:t>What is the difference between a relative</a:t>
            </a:r>
            <a:r>
              <a:rPr lang="en-GB" sz="2000" dirty="0" smtClean="0">
                <a:latin typeface="Arial"/>
              </a:rPr>
              <a:t>,</a:t>
            </a:r>
            <a:br>
              <a:rPr lang="en-GB" sz="2000" dirty="0" smtClean="0">
                <a:latin typeface="Arial"/>
              </a:rPr>
            </a:br>
            <a:r>
              <a:rPr lang="en-GB" sz="2000" dirty="0" smtClean="0">
                <a:latin typeface="Arial"/>
              </a:rPr>
              <a:t>a </a:t>
            </a:r>
            <a:r>
              <a:rPr lang="en-GB" sz="2000" dirty="0">
                <a:latin typeface="Arial"/>
              </a:rPr>
              <a:t>friend and an acquaintance</a:t>
            </a:r>
            <a:r>
              <a:rPr lang="en-GB" sz="2000" dirty="0" smtClean="0">
                <a:latin typeface="Arial"/>
              </a:rPr>
              <a:t>?</a:t>
            </a:r>
            <a:endParaRPr lang="en-GB" sz="2000" dirty="0">
              <a:latin typeface="Arial"/>
            </a:endParaRPr>
          </a:p>
          <a:p>
            <a:pPr marL="0" indent="0">
              <a:lnSpc>
                <a:spcPts val="2480"/>
              </a:lnSpc>
              <a:spcBef>
                <a:spcPts val="0"/>
              </a:spcBef>
              <a:spcAft>
                <a:spcPts val="1500"/>
              </a:spcAft>
              <a:buNone/>
            </a:pPr>
            <a:r>
              <a:rPr lang="en-GB" sz="2000" dirty="0" smtClean="0">
                <a:latin typeface="Arial"/>
              </a:rPr>
              <a:t>How </a:t>
            </a:r>
            <a:r>
              <a:rPr lang="en-GB" sz="2000" dirty="0">
                <a:latin typeface="Arial"/>
              </a:rPr>
              <a:t>would you respond to an adult you do not know who makes you feel uncomfortable or unsafe</a:t>
            </a:r>
            <a:r>
              <a:rPr lang="en-GB" sz="2000" dirty="0" smtClean="0">
                <a:latin typeface="Arial"/>
              </a:rPr>
              <a:t>?</a:t>
            </a:r>
            <a:endParaRPr lang="en-GB" sz="2000" dirty="0">
              <a:latin typeface="Arial"/>
            </a:endParaRPr>
          </a:p>
          <a:p>
            <a:pPr marL="0" indent="0">
              <a:lnSpc>
                <a:spcPts val="2480"/>
              </a:lnSpc>
              <a:spcBef>
                <a:spcPts val="0"/>
              </a:spcBef>
              <a:spcAft>
                <a:spcPts val="1500"/>
              </a:spcAft>
              <a:buNone/>
            </a:pPr>
            <a:r>
              <a:rPr lang="en-GB" sz="2000" dirty="0">
                <a:latin typeface="Arial"/>
              </a:rPr>
              <a:t>What are the qualities, characteristics of a true friend</a:t>
            </a:r>
            <a:r>
              <a:rPr lang="en-GB" sz="2000" dirty="0" smtClean="0">
                <a:latin typeface="Arial"/>
              </a:rPr>
              <a:t>?</a:t>
            </a:r>
            <a:endParaRPr lang="en-GB" sz="2000" dirty="0">
              <a:latin typeface="Arial"/>
            </a:endParaRPr>
          </a:p>
          <a:p>
            <a:pPr marL="0" indent="0">
              <a:lnSpc>
                <a:spcPts val="2480"/>
              </a:lnSpc>
              <a:spcBef>
                <a:spcPts val="0"/>
              </a:spcBef>
              <a:spcAft>
                <a:spcPts val="1500"/>
              </a:spcAft>
              <a:buNone/>
            </a:pPr>
            <a:r>
              <a:rPr lang="en-GB" sz="2000" dirty="0">
                <a:latin typeface="Arial"/>
              </a:rPr>
              <a:t>Sometimes people behave differently online, even our </a:t>
            </a:r>
            <a:r>
              <a:rPr lang="en-GB" sz="2000" dirty="0" smtClean="0">
                <a:latin typeface="Arial"/>
              </a:rPr>
              <a:t>friends.</a:t>
            </a:r>
            <a:br>
              <a:rPr lang="en-GB" sz="2000" dirty="0" smtClean="0">
                <a:latin typeface="Arial"/>
              </a:rPr>
            </a:br>
            <a:r>
              <a:rPr lang="en-GB" sz="2000" dirty="0" smtClean="0">
                <a:latin typeface="Arial"/>
              </a:rPr>
              <a:t>How </a:t>
            </a:r>
            <a:r>
              <a:rPr lang="en-GB" sz="2000" dirty="0">
                <a:latin typeface="Arial"/>
              </a:rPr>
              <a:t>can we make sure these friendships are positive and safe</a:t>
            </a:r>
            <a:r>
              <a:rPr lang="en-GB" sz="2000" dirty="0" smtClean="0">
                <a:latin typeface="Arial"/>
              </a:rPr>
              <a:t>?</a:t>
            </a:r>
            <a:endParaRPr lang="en-GB" sz="2000" dirty="0">
              <a:latin typeface="Arial"/>
            </a:endParaRPr>
          </a:p>
          <a:p>
            <a:pPr marL="0" indent="0">
              <a:lnSpc>
                <a:spcPts val="2480"/>
              </a:lnSpc>
              <a:spcBef>
                <a:spcPts val="0"/>
              </a:spcBef>
              <a:spcAft>
                <a:spcPts val="1500"/>
              </a:spcAft>
              <a:buNone/>
            </a:pPr>
            <a:r>
              <a:rPr lang="en-GB" sz="2000" dirty="0" smtClean="0">
                <a:latin typeface="Arial"/>
              </a:rPr>
              <a:t>How </a:t>
            </a:r>
            <a:r>
              <a:rPr lang="en-GB" sz="2000" dirty="0">
                <a:latin typeface="Arial"/>
              </a:rPr>
              <a:t>can friendships change</a:t>
            </a:r>
            <a:r>
              <a:rPr lang="en-GB" sz="2000" dirty="0" smtClean="0">
                <a:latin typeface="Arial"/>
              </a:rPr>
              <a:t>?</a:t>
            </a:r>
            <a:endParaRPr lang="en-GB" sz="2000" dirty="0">
              <a:latin typeface="Arial"/>
            </a:endParaRPr>
          </a:p>
        </p:txBody>
      </p:sp>
      <p:sp>
        <p:nvSpPr>
          <p:cNvPr id="7" name="Rectangle: Rounded Corners 6">
            <a:extLst>
              <a:ext uri="{FF2B5EF4-FFF2-40B4-BE49-F238E27FC236}">
                <a16:creationId xmlns="" xmlns:a16="http://schemas.microsoft.com/office/drawing/2014/main"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7</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 xmlns:a16="http://schemas.microsoft.com/office/drawing/2014/main" id="{F144DC7E-2AB1-4E24-ADDE-AC4C1D5B39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 xmlns:a16="http://schemas.microsoft.com/office/drawing/2014/main" id="{08AAF3AE-CD44-440F-AB53-6B7604F913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9612" y="362366"/>
            <a:ext cx="3566518" cy="2921800"/>
          </a:xfrm>
          <a:prstGeom prst="rect">
            <a:avLst/>
          </a:prstGeom>
          <a:ln>
            <a:noFill/>
          </a:ln>
          <a:effectLst>
            <a:softEdge rad="112500"/>
          </a:effectLst>
        </p:spPr>
      </p:pic>
    </p:spTree>
    <p:extLst>
      <p:ext uri="{BB962C8B-B14F-4D97-AF65-F5344CB8AC3E}">
        <p14:creationId xmlns:p14="http://schemas.microsoft.com/office/powerpoint/2010/main" val="2009358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10">
            <a:extLst>
              <a:ext uri="{FF2B5EF4-FFF2-40B4-BE49-F238E27FC236}">
                <a16:creationId xmlns="" xmlns:a16="http://schemas.microsoft.com/office/drawing/2014/main" id="{AAC4561F-05F2-4FCA-96C8-1CDC8750EC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flipH="1">
            <a:off x="0" y="1"/>
            <a:ext cx="9906000" cy="6857999"/>
          </a:xfrm>
          <a:prstGeom prst="rect">
            <a:avLst/>
          </a:prstGeom>
          <a:scene3d>
            <a:camera prst="orthographicFront">
              <a:rot lat="0" lon="0" rev="0"/>
            </a:camera>
            <a:lightRig rig="threePt" dir="t"/>
          </a:scene3d>
        </p:spPr>
      </p:pic>
      <p:sp>
        <p:nvSpPr>
          <p:cNvPr id="2" name="Title 1">
            <a:extLst>
              <a:ext uri="{FF2B5EF4-FFF2-40B4-BE49-F238E27FC236}">
                <a16:creationId xmlns="" xmlns:a16="http://schemas.microsoft.com/office/drawing/2014/main" id="{E7880068-6DD5-4A04-8A47-45A9D86D4257}"/>
              </a:ext>
            </a:extLst>
          </p:cNvPr>
          <p:cNvSpPr>
            <a:spLocks noGrp="1"/>
          </p:cNvSpPr>
          <p:nvPr>
            <p:ph type="title"/>
          </p:nvPr>
        </p:nvSpPr>
        <p:spPr>
          <a:xfrm>
            <a:off x="3963613" y="736566"/>
            <a:ext cx="5724042" cy="1325563"/>
          </a:xfrm>
        </p:spPr>
        <p:txBody>
          <a:bodyPr/>
          <a:lstStyle/>
          <a:p>
            <a:pPr algn="r"/>
            <a:r>
              <a:rPr lang="en-GB" dirty="0"/>
              <a:t>Pause and reflect</a:t>
            </a:r>
          </a:p>
        </p:txBody>
      </p:sp>
      <p:sp>
        <p:nvSpPr>
          <p:cNvPr id="6" name="Content Placeholder 2">
            <a:extLst>
              <a:ext uri="{FF2B5EF4-FFF2-40B4-BE49-F238E27FC236}">
                <a16:creationId xmlns="" xmlns:a16="http://schemas.microsoft.com/office/drawing/2014/main" id="{B8D99722-A4EE-4499-AD5B-63612F9F9582}"/>
              </a:ext>
            </a:extLst>
          </p:cNvPr>
          <p:cNvSpPr txBox="1">
            <a:spLocks/>
          </p:cNvSpPr>
          <p:nvPr/>
        </p:nvSpPr>
        <p:spPr>
          <a:xfrm>
            <a:off x="3435786" y="2558019"/>
            <a:ext cx="6251870" cy="268675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ts val="3360"/>
              </a:lnSpc>
              <a:buNone/>
            </a:pPr>
            <a:r>
              <a:rPr lang="en-GB" sz="2400" dirty="0">
                <a:solidFill>
                  <a:schemeClr val="bg1"/>
                </a:solidFill>
                <a:latin typeface="Arial"/>
              </a:rPr>
              <a:t>Thank you, Jesus</a:t>
            </a:r>
            <a:r>
              <a:rPr lang="en-GB" sz="2400" dirty="0" smtClean="0">
                <a:solidFill>
                  <a:schemeClr val="bg1"/>
                </a:solidFill>
                <a:latin typeface="Arial"/>
              </a:rPr>
              <a:t>,</a:t>
            </a:r>
            <a:br>
              <a:rPr lang="en-GB" sz="2400" dirty="0" smtClean="0">
                <a:solidFill>
                  <a:schemeClr val="bg1"/>
                </a:solidFill>
                <a:latin typeface="Arial"/>
              </a:rPr>
            </a:br>
            <a:r>
              <a:rPr lang="en-GB" sz="2400" dirty="0" smtClean="0">
                <a:solidFill>
                  <a:schemeClr val="bg1"/>
                </a:solidFill>
                <a:latin typeface="Arial"/>
              </a:rPr>
              <a:t>for </a:t>
            </a:r>
            <a:r>
              <a:rPr lang="en-GB" sz="2400" dirty="0">
                <a:solidFill>
                  <a:schemeClr val="bg1"/>
                </a:solidFill>
                <a:latin typeface="Arial"/>
              </a:rPr>
              <a:t>the gift of friendship. </a:t>
            </a:r>
          </a:p>
          <a:p>
            <a:pPr marL="0" indent="0" algn="r">
              <a:lnSpc>
                <a:spcPts val="3360"/>
              </a:lnSpc>
              <a:buNone/>
            </a:pPr>
            <a:endParaRPr lang="en-GB" sz="2400" dirty="0">
              <a:solidFill>
                <a:schemeClr val="bg1"/>
              </a:solidFill>
              <a:latin typeface="Arial"/>
            </a:endParaRPr>
          </a:p>
          <a:p>
            <a:pPr marL="0" indent="0" algn="r">
              <a:lnSpc>
                <a:spcPts val="3360"/>
              </a:lnSpc>
              <a:buNone/>
            </a:pPr>
            <a:r>
              <a:rPr lang="en-GB" sz="2400" dirty="0">
                <a:solidFill>
                  <a:schemeClr val="bg1"/>
                </a:solidFill>
                <a:latin typeface="Arial"/>
              </a:rPr>
              <a:t>Thank you for giving me good friends </a:t>
            </a:r>
            <a:r>
              <a:rPr lang="en-GB" sz="2400" dirty="0" smtClean="0">
                <a:solidFill>
                  <a:schemeClr val="bg1"/>
                </a:solidFill>
                <a:latin typeface="Arial"/>
              </a:rPr>
              <a:t/>
            </a:r>
            <a:br>
              <a:rPr lang="en-GB" sz="2400" dirty="0" smtClean="0">
                <a:solidFill>
                  <a:schemeClr val="bg1"/>
                </a:solidFill>
                <a:latin typeface="Arial"/>
              </a:rPr>
            </a:br>
            <a:r>
              <a:rPr lang="en-GB" sz="2400" dirty="0" smtClean="0">
                <a:solidFill>
                  <a:schemeClr val="bg1"/>
                </a:solidFill>
                <a:latin typeface="Arial"/>
              </a:rPr>
              <a:t>and </a:t>
            </a:r>
            <a:r>
              <a:rPr lang="en-GB" sz="2400" dirty="0">
                <a:solidFill>
                  <a:schemeClr val="bg1"/>
                </a:solidFill>
                <a:latin typeface="Arial"/>
              </a:rPr>
              <a:t>help me to be a true friend to others</a:t>
            </a:r>
            <a:r>
              <a:rPr lang="en-GB" sz="2400" dirty="0" smtClean="0">
                <a:solidFill>
                  <a:schemeClr val="bg1"/>
                </a:solidFill>
                <a:latin typeface="Arial"/>
              </a:rPr>
              <a:t>.</a:t>
            </a:r>
            <a:endParaRPr lang="en-GB" sz="2400" dirty="0">
              <a:solidFill>
                <a:schemeClr val="bg1"/>
              </a:solidFill>
              <a:latin typeface="Arial"/>
            </a:endParaRPr>
          </a:p>
        </p:txBody>
      </p:sp>
      <p:pic>
        <p:nvPicPr>
          <p:cNvPr id="8" name="Picture 7">
            <a:hlinkClick r:id="" action="ppaction://hlinkshowjump?jump=endshow"/>
            <a:extLst>
              <a:ext uri="{FF2B5EF4-FFF2-40B4-BE49-F238E27FC236}">
                <a16:creationId xmlns="" xmlns:a16="http://schemas.microsoft.com/office/drawing/2014/main" id="{37A9BE49-AF08-4CFC-BCAC-C75B19493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Tree>
    <p:extLst>
      <p:ext uri="{BB962C8B-B14F-4D97-AF65-F5344CB8AC3E}">
        <p14:creationId xmlns:p14="http://schemas.microsoft.com/office/powerpoint/2010/main" val="66767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29379A1E-7EDA-4138-9E08-B293B962FE4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9</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Year 3 –</a:t>
            </a:r>
            <a:endParaRPr lang="en-GB" sz="1000" dirty="0">
              <a:solidFill>
                <a:schemeClr val="tx1"/>
              </a:solidFill>
              <a:latin typeface="Arial"/>
              <a:cs typeface="Arial"/>
            </a:endParaRPr>
          </a:p>
        </p:txBody>
      </p:sp>
      <p:pic>
        <p:nvPicPr>
          <p:cNvPr id="4" name="Picture 3">
            <a:extLst>
              <a:ext uri="{FF2B5EF4-FFF2-40B4-BE49-F238E27FC236}">
                <a16:creationId xmlns="" xmlns:a16="http://schemas.microsoft.com/office/drawing/2014/main" id="{4C7C5132-3B0F-40BF-9946-48C1776CB6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0879" y="469529"/>
            <a:ext cx="6955935" cy="570743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50107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4AFBED34-4126-4263-B9B5-27EB9D9C834B}"/>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pic>
        <p:nvPicPr>
          <p:cNvPr id="8" name="Picture 7">
            <a:hlinkClick r:id="" action="ppaction://hlinkshowjump?jump=endshow"/>
            <a:extLst>
              <a:ext uri="{FF2B5EF4-FFF2-40B4-BE49-F238E27FC236}">
                <a16:creationId xmlns="" xmlns:a16="http://schemas.microsoft.com/office/drawing/2014/main" id="{DC1A0FD5-4A21-445F-9800-68018400E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Content Placeholder 3">
            <a:extLst>
              <a:ext uri="{FF2B5EF4-FFF2-40B4-BE49-F238E27FC236}">
                <a16:creationId xmlns="" xmlns:a16="http://schemas.microsoft.com/office/drawing/2014/main" id="{3CB77F5D-B692-4818-954D-3986A58686E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56583" y="386761"/>
            <a:ext cx="6997653" cy="57416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965868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 xmlns:a16="http://schemas.microsoft.com/office/drawing/2014/main" id="{01FCFDD0-5EA7-48C8-BA83-9833394EA64A}"/>
              </a:ext>
            </a:extLst>
          </p:cNvPr>
          <p:cNvSpPr/>
          <p:nvPr/>
        </p:nvSpPr>
        <p:spPr>
          <a:xfrm>
            <a:off x="659215" y="2188217"/>
            <a:ext cx="8627660" cy="943105"/>
          </a:xfrm>
          <a:prstGeom prst="roundRect">
            <a:avLst/>
          </a:prstGeom>
          <a:solidFill>
            <a:schemeClr val="accent6">
              <a:lumMod val="40000"/>
              <a:lumOff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 xmlns:a16="http://schemas.microsoft.com/office/drawing/2014/main" id="{22C16F97-729B-4299-A802-AADC49DA0B66}"/>
              </a:ext>
            </a:extLst>
          </p:cNvPr>
          <p:cNvSpPr>
            <a:spLocks noGrp="1"/>
          </p:cNvSpPr>
          <p:nvPr>
            <p:ph type="title"/>
          </p:nvPr>
        </p:nvSpPr>
        <p:spPr/>
        <p:txBody>
          <a:bodyPr/>
          <a:lstStyle/>
          <a:p>
            <a:r>
              <a:rPr lang="en-GB" b="1" dirty="0"/>
              <a:t>P</a:t>
            </a:r>
            <a:r>
              <a:rPr lang="en-GB" b="1" dirty="0" smtClean="0"/>
              <a:t>hysical</a:t>
            </a:r>
            <a:endParaRPr lang="en-GB" b="1" dirty="0"/>
          </a:p>
        </p:txBody>
      </p:sp>
      <p:sp>
        <p:nvSpPr>
          <p:cNvPr id="3" name="Content Placeholder 2">
            <a:extLst>
              <a:ext uri="{FF2B5EF4-FFF2-40B4-BE49-F238E27FC236}">
                <a16:creationId xmlns="" xmlns:a16="http://schemas.microsoft.com/office/drawing/2014/main" id="{27579B02-82F6-4A4E-9764-CC9F4218958E}"/>
              </a:ext>
            </a:extLst>
          </p:cNvPr>
          <p:cNvSpPr>
            <a:spLocks noGrp="1"/>
          </p:cNvSpPr>
          <p:nvPr>
            <p:ph idx="1"/>
          </p:nvPr>
        </p:nvSpPr>
        <p:spPr>
          <a:xfrm>
            <a:off x="681037" y="2208853"/>
            <a:ext cx="8803430" cy="4351338"/>
          </a:xfrm>
        </p:spPr>
        <p:txBody>
          <a:bodyPr>
            <a:normAutofit/>
          </a:bodyPr>
          <a:lstStyle/>
          <a:p>
            <a:pPr marL="0" indent="0">
              <a:lnSpc>
                <a:spcPts val="3060"/>
              </a:lnSpc>
              <a:spcBef>
                <a:spcPts val="0"/>
              </a:spcBef>
              <a:buNone/>
            </a:pPr>
            <a:r>
              <a:rPr lang="en-GB" sz="2400" dirty="0"/>
              <a:t>to describe and give reasons why friendships can break down, </a:t>
            </a:r>
            <a:br>
              <a:rPr lang="en-GB" sz="2400" dirty="0"/>
            </a:br>
            <a:r>
              <a:rPr lang="en-GB" sz="2400" dirty="0" smtClean="0"/>
              <a:t>how </a:t>
            </a:r>
            <a:r>
              <a:rPr lang="en-GB" sz="2400" dirty="0"/>
              <a:t>they can be repaired and strengthened.</a:t>
            </a:r>
          </a:p>
        </p:txBody>
      </p:sp>
      <p:sp>
        <p:nvSpPr>
          <p:cNvPr id="5" name="Rectangle: Rounded Corners 4">
            <a:extLst>
              <a:ext uri="{FF2B5EF4-FFF2-40B4-BE49-F238E27FC236}">
                <a16:creationId xmlns="" xmlns:a16="http://schemas.microsoft.com/office/drawing/2014/main" id="{C45215A5-37E1-4E9A-AE22-9EA53B7B70F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
        <p:nvSpPr>
          <p:cNvPr id="7" name="TextBox 6">
            <a:extLst>
              <a:ext uri="{FF2B5EF4-FFF2-40B4-BE49-F238E27FC236}">
                <a16:creationId xmlns=""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 xmlns:a16="http://schemas.microsoft.com/office/drawing/2014/main" id="{3EAD587F-F3B0-4941-83D5-78D832C035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6" name="Picture 5">
            <a:extLst>
              <a:ext uri="{FF2B5EF4-FFF2-40B4-BE49-F238E27FC236}">
                <a16:creationId xmlns="" xmlns:a16="http://schemas.microsoft.com/office/drawing/2014/main" id="{3D73D9C5-55F6-46E1-A172-490EF8559E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5058" y="3309705"/>
            <a:ext cx="4118894" cy="3379605"/>
          </a:xfrm>
          <a:prstGeom prst="rect">
            <a:avLst/>
          </a:prstGeom>
          <a:ln>
            <a:noFill/>
          </a:ln>
          <a:effectLst>
            <a:softEdge rad="112500"/>
          </a:effectLst>
        </p:spPr>
      </p:pic>
    </p:spTree>
    <p:extLst>
      <p:ext uri="{BB962C8B-B14F-4D97-AF65-F5344CB8AC3E}">
        <p14:creationId xmlns:p14="http://schemas.microsoft.com/office/powerpoint/2010/main" val="1804085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6A72D9-984B-4A4F-A7A2-C16939E9A288}"/>
              </a:ext>
            </a:extLst>
          </p:cNvPr>
          <p:cNvSpPr>
            <a:spLocks noGrp="1"/>
          </p:cNvSpPr>
          <p:nvPr>
            <p:ph type="title"/>
          </p:nvPr>
        </p:nvSpPr>
        <p:spPr>
          <a:xfrm>
            <a:off x="304602" y="71307"/>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 xmlns:a16="http://schemas.microsoft.com/office/drawing/2014/main" id="{A0C8D891-784C-4AA4-83A4-4F5718DF7962}"/>
              </a:ext>
            </a:extLst>
          </p:cNvPr>
          <p:cNvSpPr txBox="1">
            <a:spLocks/>
          </p:cNvSpPr>
          <p:nvPr/>
        </p:nvSpPr>
        <p:spPr>
          <a:xfrm>
            <a:off x="304603" y="1468510"/>
            <a:ext cx="5317201" cy="526597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80"/>
              </a:lnSpc>
              <a:spcBef>
                <a:spcPts val="0"/>
              </a:spcBef>
              <a:spcAft>
                <a:spcPts val="1500"/>
              </a:spcAft>
              <a:buNone/>
            </a:pPr>
            <a:r>
              <a:rPr lang="en-GB" sz="2200" dirty="0">
                <a:latin typeface="Arial"/>
              </a:rPr>
              <a:t>What things trigger disagreements between friends and within friendship groups</a:t>
            </a:r>
            <a:r>
              <a:rPr lang="en-GB" sz="2200" dirty="0" smtClean="0">
                <a:latin typeface="Arial"/>
              </a:rPr>
              <a:t>?</a:t>
            </a:r>
            <a:endParaRPr lang="en-GB" sz="2200" dirty="0">
              <a:latin typeface="Arial"/>
            </a:endParaRPr>
          </a:p>
          <a:p>
            <a:pPr marL="0" indent="0">
              <a:lnSpc>
                <a:spcPts val="2480"/>
              </a:lnSpc>
              <a:spcBef>
                <a:spcPts val="0"/>
              </a:spcBef>
              <a:spcAft>
                <a:spcPts val="1500"/>
              </a:spcAft>
              <a:buNone/>
            </a:pPr>
            <a:r>
              <a:rPr lang="en-GB" sz="2200" dirty="0" smtClean="0">
                <a:latin typeface="Arial"/>
              </a:rPr>
              <a:t>How </a:t>
            </a:r>
            <a:r>
              <a:rPr lang="en-GB" sz="2200" dirty="0">
                <a:latin typeface="Arial"/>
              </a:rPr>
              <a:t>do these make people feel</a:t>
            </a:r>
            <a:r>
              <a:rPr lang="en-GB" sz="2200" dirty="0" smtClean="0">
                <a:latin typeface="Arial"/>
              </a:rPr>
              <a:t>?</a:t>
            </a:r>
            <a:endParaRPr lang="en-GB" sz="2200" dirty="0">
              <a:latin typeface="Arial"/>
            </a:endParaRPr>
          </a:p>
          <a:p>
            <a:pPr marL="0" indent="0">
              <a:lnSpc>
                <a:spcPts val="2480"/>
              </a:lnSpc>
              <a:spcBef>
                <a:spcPts val="0"/>
              </a:spcBef>
              <a:spcAft>
                <a:spcPts val="1500"/>
              </a:spcAft>
              <a:buNone/>
            </a:pPr>
            <a:r>
              <a:rPr lang="en-GB" sz="2200" dirty="0">
                <a:latin typeface="Arial"/>
              </a:rPr>
              <a:t>What might be the best way to resolve conflict in friendships</a:t>
            </a:r>
            <a:r>
              <a:rPr lang="en-GB" sz="2200" dirty="0" smtClean="0">
                <a:latin typeface="Arial"/>
              </a:rPr>
              <a:t>?</a:t>
            </a:r>
            <a:endParaRPr lang="en-GB" sz="2200" dirty="0">
              <a:latin typeface="Arial"/>
            </a:endParaRPr>
          </a:p>
          <a:p>
            <a:pPr marL="0" indent="0">
              <a:lnSpc>
                <a:spcPts val="2480"/>
              </a:lnSpc>
              <a:spcBef>
                <a:spcPts val="0"/>
              </a:spcBef>
              <a:spcAft>
                <a:spcPts val="1500"/>
              </a:spcAft>
              <a:buNone/>
            </a:pPr>
            <a:r>
              <a:rPr lang="en-GB" sz="2200" dirty="0" smtClean="0">
                <a:latin typeface="Arial"/>
              </a:rPr>
              <a:t>Healthy </a:t>
            </a:r>
            <a:r>
              <a:rPr lang="en-GB" sz="2200" dirty="0">
                <a:latin typeface="Arial"/>
              </a:rPr>
              <a:t>friendships make people feel included; </a:t>
            </a:r>
            <a:r>
              <a:rPr lang="en-GB" sz="2200" dirty="0" smtClean="0">
                <a:latin typeface="Arial"/>
              </a:rPr>
              <a:t>how </a:t>
            </a:r>
            <a:r>
              <a:rPr lang="en-GB" sz="2200" dirty="0">
                <a:latin typeface="Arial"/>
              </a:rPr>
              <a:t>should </a:t>
            </a:r>
            <a:r>
              <a:rPr lang="en-GB" sz="2200" dirty="0" smtClean="0">
                <a:latin typeface="Arial"/>
              </a:rPr>
              <a:t>we  react </a:t>
            </a:r>
            <a:r>
              <a:rPr lang="en-GB" sz="2200" dirty="0">
                <a:latin typeface="Arial"/>
              </a:rPr>
              <a:t>if we or others feel lonely or excluded</a:t>
            </a:r>
            <a:r>
              <a:rPr lang="en-GB" sz="2200" dirty="0" smtClean="0">
                <a:latin typeface="Arial"/>
              </a:rPr>
              <a:t>?</a:t>
            </a:r>
            <a:br>
              <a:rPr lang="en-GB" sz="2200" dirty="0" smtClean="0">
                <a:latin typeface="Arial"/>
              </a:rPr>
            </a:br>
            <a:r>
              <a:rPr lang="en-GB" sz="2200" dirty="0" smtClean="0">
                <a:latin typeface="Arial"/>
              </a:rPr>
              <a:t>What </a:t>
            </a:r>
            <a:r>
              <a:rPr lang="en-GB" sz="2200" dirty="0">
                <a:latin typeface="Arial"/>
              </a:rPr>
              <a:t>strategies could be used to ensure that they are included</a:t>
            </a:r>
            <a:r>
              <a:rPr lang="en-GB" sz="2200" dirty="0" smtClean="0">
                <a:latin typeface="Arial"/>
              </a:rPr>
              <a:t>?</a:t>
            </a:r>
            <a:endParaRPr lang="en-GB" sz="2200" dirty="0">
              <a:latin typeface="Arial"/>
            </a:endParaRPr>
          </a:p>
          <a:p>
            <a:pPr marL="0" indent="0">
              <a:lnSpc>
                <a:spcPts val="2480"/>
              </a:lnSpc>
              <a:spcBef>
                <a:spcPts val="0"/>
              </a:spcBef>
              <a:spcAft>
                <a:spcPts val="1500"/>
              </a:spcAft>
              <a:buNone/>
            </a:pPr>
            <a:r>
              <a:rPr lang="en-GB" sz="2200" dirty="0">
                <a:latin typeface="Arial"/>
              </a:rPr>
              <a:t>Why is violence never the answer</a:t>
            </a:r>
            <a:r>
              <a:rPr lang="en-GB" sz="2200" dirty="0" smtClean="0">
                <a:latin typeface="Arial"/>
              </a:rPr>
              <a:t>?</a:t>
            </a:r>
            <a:endParaRPr lang="en-GB" sz="2200" dirty="0">
              <a:latin typeface="Arial"/>
            </a:endParaRPr>
          </a:p>
        </p:txBody>
      </p:sp>
      <p:pic>
        <p:nvPicPr>
          <p:cNvPr id="11" name="Picture 10">
            <a:hlinkClick r:id="" action="ppaction://hlinkshowjump?jump=endshow"/>
            <a:extLst>
              <a:ext uri="{FF2B5EF4-FFF2-40B4-BE49-F238E27FC236}">
                <a16:creationId xmlns="" xmlns:a16="http://schemas.microsoft.com/office/drawing/2014/main" id="{2FC6D4FD-1B4E-4F99-B21D-CDB1BDF02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 xmlns:a16="http://schemas.microsoft.com/office/drawing/2014/main" id="{15C3BDD8-529F-47B6-91FC-8C12B25780B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7" name="Picture 6">
            <a:extLst>
              <a:ext uri="{FF2B5EF4-FFF2-40B4-BE49-F238E27FC236}">
                <a16:creationId xmlns="" xmlns:a16="http://schemas.microsoft.com/office/drawing/2014/main" id="{0D9802BC-87C5-4818-B38D-003148D76A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7225" y="2348067"/>
            <a:ext cx="3809148" cy="3125455"/>
          </a:xfrm>
          <a:prstGeom prst="rect">
            <a:avLst/>
          </a:prstGeom>
          <a:ln>
            <a:noFill/>
          </a:ln>
          <a:effectLst>
            <a:softEdge rad="112500"/>
          </a:effectLst>
        </p:spPr>
      </p:pic>
    </p:spTree>
    <p:extLst>
      <p:ext uri="{BB962C8B-B14F-4D97-AF65-F5344CB8AC3E}">
        <p14:creationId xmlns:p14="http://schemas.microsoft.com/office/powerpoint/2010/main" val="268467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 xmlns:a16="http://schemas.microsoft.com/office/drawing/2014/main" id="{664A3369-F216-4923-8723-C31C7D02BC03}"/>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0" y="0"/>
            <a:ext cx="9906000" cy="6858000"/>
          </a:xfrm>
        </p:spPr>
      </p:pic>
      <p:sp>
        <p:nvSpPr>
          <p:cNvPr id="2" name="Title 1">
            <a:extLst>
              <a:ext uri="{FF2B5EF4-FFF2-40B4-BE49-F238E27FC236}">
                <a16:creationId xmlns="" xmlns:a16="http://schemas.microsoft.com/office/drawing/2014/main" id="{E7880068-6DD5-4A04-8A47-45A9D86D4257}"/>
              </a:ext>
            </a:extLst>
          </p:cNvPr>
          <p:cNvSpPr>
            <a:spLocks noGrp="1"/>
          </p:cNvSpPr>
          <p:nvPr>
            <p:ph type="title"/>
          </p:nvPr>
        </p:nvSpPr>
        <p:spPr>
          <a:xfrm>
            <a:off x="4165365" y="210718"/>
            <a:ext cx="5403930" cy="1325563"/>
          </a:xfrm>
        </p:spPr>
        <p:txBody>
          <a:bodyPr/>
          <a:lstStyle/>
          <a:p>
            <a:r>
              <a:rPr lang="en-GB" dirty="0"/>
              <a:t>Pause and reflect</a:t>
            </a:r>
          </a:p>
        </p:txBody>
      </p:sp>
      <p:sp>
        <p:nvSpPr>
          <p:cNvPr id="6" name="Content Placeholder 2">
            <a:extLst>
              <a:ext uri="{FF2B5EF4-FFF2-40B4-BE49-F238E27FC236}">
                <a16:creationId xmlns="" xmlns:a16="http://schemas.microsoft.com/office/drawing/2014/main" id="{B8D99722-A4EE-4499-AD5B-63612F9F9582}"/>
              </a:ext>
            </a:extLst>
          </p:cNvPr>
          <p:cNvSpPr txBox="1">
            <a:spLocks/>
          </p:cNvSpPr>
          <p:nvPr/>
        </p:nvSpPr>
        <p:spPr>
          <a:xfrm>
            <a:off x="360218" y="1955147"/>
            <a:ext cx="5876007" cy="4813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p:txBody>
      </p:sp>
      <p:pic>
        <p:nvPicPr>
          <p:cNvPr id="8" name="Picture 7">
            <a:hlinkClick r:id="" action="ppaction://hlinkshowjump?jump=endshow"/>
            <a:extLst>
              <a:ext uri="{FF2B5EF4-FFF2-40B4-BE49-F238E27FC236}">
                <a16:creationId xmlns="" xmlns:a16="http://schemas.microsoft.com/office/drawing/2014/main" id="{A2D02FB0-9106-4B10-B0A5-34AD4E8598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2630" y="6319352"/>
            <a:ext cx="227778" cy="280342"/>
          </a:xfrm>
          <a:prstGeom prst="rect">
            <a:avLst/>
          </a:prstGeom>
        </p:spPr>
      </p:pic>
      <p:sp>
        <p:nvSpPr>
          <p:cNvPr id="12" name="Content Placeholder 2">
            <a:extLst>
              <a:ext uri="{FF2B5EF4-FFF2-40B4-BE49-F238E27FC236}">
                <a16:creationId xmlns="" xmlns:a16="http://schemas.microsoft.com/office/drawing/2014/main" id="{5CB001AF-EEB7-4140-98E6-79F5BF1F414A}"/>
              </a:ext>
            </a:extLst>
          </p:cNvPr>
          <p:cNvSpPr txBox="1">
            <a:spLocks/>
          </p:cNvSpPr>
          <p:nvPr/>
        </p:nvSpPr>
        <p:spPr>
          <a:xfrm>
            <a:off x="4165365" y="1818670"/>
            <a:ext cx="5530404" cy="467087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dirty="0">
                <a:solidFill>
                  <a:srgbClr val="FFFFFF"/>
                </a:solidFill>
                <a:latin typeface="Arial"/>
              </a:rPr>
              <a:t>God of generous love, we thank you for forgiving us endlessly.</a:t>
            </a:r>
          </a:p>
          <a:p>
            <a:pPr marL="0" indent="0">
              <a:buNone/>
            </a:pPr>
            <a:r>
              <a:rPr lang="en-GB" sz="2400" dirty="0">
                <a:solidFill>
                  <a:srgbClr val="FFFFFF"/>
                </a:solidFill>
                <a:latin typeface="Arial"/>
              </a:rPr>
              <a:t>Give us grateful and forgiving hearts always and at all times.</a:t>
            </a:r>
          </a:p>
          <a:p>
            <a:pPr marL="0" indent="0">
              <a:buNone/>
            </a:pPr>
            <a:r>
              <a:rPr lang="en-GB" sz="2400" dirty="0">
                <a:solidFill>
                  <a:srgbClr val="FFFFFF"/>
                </a:solidFill>
                <a:latin typeface="Arial"/>
              </a:rPr>
              <a:t>May it be said of us, as of the ‘first Christians’ “see how they love one another.”</a:t>
            </a:r>
          </a:p>
          <a:p>
            <a:pPr marL="0" indent="0">
              <a:buNone/>
            </a:pPr>
            <a:r>
              <a:rPr lang="en-GB" sz="2400" dirty="0">
                <a:solidFill>
                  <a:srgbClr val="FFFFFF"/>
                </a:solidFill>
                <a:latin typeface="Arial"/>
              </a:rPr>
              <a:t> </a:t>
            </a:r>
          </a:p>
          <a:p>
            <a:pPr marL="0" indent="0">
              <a:buNone/>
            </a:pPr>
            <a:r>
              <a:rPr lang="en-GB" sz="2400" dirty="0">
                <a:solidFill>
                  <a:srgbClr val="FFFFFF"/>
                </a:solidFill>
                <a:latin typeface="Arial"/>
              </a:rPr>
              <a:t>We ask this through Christ our Lord.</a:t>
            </a:r>
          </a:p>
          <a:p>
            <a:pPr marL="0" indent="0">
              <a:buNone/>
            </a:pPr>
            <a:r>
              <a:rPr lang="en-GB" sz="2400" dirty="0">
                <a:solidFill>
                  <a:srgbClr val="FFFFFF"/>
                </a:solidFill>
                <a:latin typeface="Arial"/>
              </a:rPr>
              <a:t> </a:t>
            </a:r>
          </a:p>
          <a:p>
            <a:pPr marL="0" indent="0">
              <a:buNone/>
            </a:pPr>
            <a:r>
              <a:rPr lang="en-GB" sz="2400" dirty="0">
                <a:solidFill>
                  <a:srgbClr val="FFFFFF"/>
                </a:solidFill>
                <a:latin typeface="Arial"/>
              </a:rPr>
              <a:t>Amen</a:t>
            </a:r>
            <a:r>
              <a:rPr lang="en-GB" sz="2400" dirty="0" smtClean="0">
                <a:solidFill>
                  <a:srgbClr val="FFFFFF"/>
                </a:solidFill>
                <a:latin typeface="Arial"/>
              </a:rPr>
              <a:t>.</a:t>
            </a:r>
            <a:endParaRPr lang="en-GB" sz="2400" dirty="0">
              <a:solidFill>
                <a:srgbClr val="FFFFFF"/>
              </a:solidFill>
              <a:latin typeface="Arial"/>
            </a:endParaRPr>
          </a:p>
        </p:txBody>
      </p:sp>
    </p:spTree>
    <p:extLst>
      <p:ext uri="{BB962C8B-B14F-4D97-AF65-F5344CB8AC3E}">
        <p14:creationId xmlns:p14="http://schemas.microsoft.com/office/powerpoint/2010/main" val="24112777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 xmlns:a16="http://schemas.microsoft.com/office/drawing/2014/main" id="{8410E898-0875-4306-A697-C8B0AE0A33E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29587" y="365125"/>
            <a:ext cx="7083178" cy="5811838"/>
          </a:xfrm>
          <a:prstGeom prst="rect">
            <a:avLst/>
          </a:prstGeom>
          <a:ln>
            <a:noFill/>
          </a:ln>
          <a:effectLst>
            <a:outerShdw blurRad="190500" algn="tl" rotWithShape="0">
              <a:srgbClr val="000000">
                <a:alpha val="70000"/>
              </a:srgbClr>
            </a:outerShdw>
          </a:effectLst>
        </p:spPr>
      </p:pic>
      <p:pic>
        <p:nvPicPr>
          <p:cNvPr id="5" name="Picture 4">
            <a:hlinkClick r:id="" action="ppaction://hlinkshowjump?jump=endshow"/>
            <a:extLst>
              <a:ext uri="{FF2B5EF4-FFF2-40B4-BE49-F238E27FC236}">
                <a16:creationId xmlns="" xmlns:a16="http://schemas.microsoft.com/office/drawing/2014/main" id="{00002D16-065A-43F8-8576-12C00C7F8F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6" name="Rectangle: Rounded Corners 5">
            <a:extLst>
              <a:ext uri="{FF2B5EF4-FFF2-40B4-BE49-F238E27FC236}">
                <a16:creationId xmlns="" xmlns:a16="http://schemas.microsoft.com/office/drawing/2014/main" id="{78BA5822-BEEC-4EEA-8145-0D25B236650F}"/>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Tree>
    <p:extLst>
      <p:ext uri="{BB962C8B-B14F-4D97-AF65-F5344CB8AC3E}">
        <p14:creationId xmlns:p14="http://schemas.microsoft.com/office/powerpoint/2010/main" val="18566588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09B07368-96B6-441E-B4EA-6EAD033070B5}"/>
              </a:ext>
            </a:extLst>
          </p:cNvPr>
          <p:cNvSpPr>
            <a:spLocks noGrp="1"/>
          </p:cNvSpPr>
          <p:nvPr>
            <p:ph idx="1"/>
          </p:nvPr>
        </p:nvSpPr>
        <p:spPr>
          <a:xfrm>
            <a:off x="275026" y="1957588"/>
            <a:ext cx="6394113" cy="2553251"/>
          </a:xfrm>
        </p:spPr>
        <p:txBody>
          <a:bodyPr>
            <a:normAutofit/>
          </a:bodyPr>
          <a:lstStyle/>
          <a:p>
            <a:pPr marL="0" indent="0" algn="r">
              <a:lnSpc>
                <a:spcPts val="3360"/>
              </a:lnSpc>
              <a:spcBef>
                <a:spcPts val="0"/>
              </a:spcBef>
              <a:buNone/>
            </a:pPr>
            <a:r>
              <a:rPr lang="en-GB" sz="2400" dirty="0"/>
              <a:t>The basis of deep joy is the presence of God. The presence of God in the family and his love, which is welcoming, merciful, and respectful towards all</a:t>
            </a:r>
            <a:r>
              <a:rPr lang="en-GB" sz="2400" dirty="0" smtClean="0"/>
              <a:t>.</a:t>
            </a:r>
            <a:endParaRPr lang="en-GB" sz="2400" dirty="0"/>
          </a:p>
        </p:txBody>
      </p:sp>
      <p:pic>
        <p:nvPicPr>
          <p:cNvPr id="5" name="Picture 4">
            <a:extLst>
              <a:ext uri="{FF2B5EF4-FFF2-40B4-BE49-F238E27FC236}">
                <a16:creationId xmlns="" xmlns:a16="http://schemas.microsoft.com/office/drawing/2014/main" id="{AA057639-27A9-4C20-A466-2428F084EF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76419" y="1028932"/>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pic>
        <p:nvPicPr>
          <p:cNvPr id="8" name="Picture 7">
            <a:hlinkClick r:id="" action="ppaction://hlinkshowjump?jump=endshow"/>
            <a:extLst>
              <a:ext uri="{FF2B5EF4-FFF2-40B4-BE49-F238E27FC236}">
                <a16:creationId xmlns="" xmlns:a16="http://schemas.microsoft.com/office/drawing/2014/main" id="{DC1A0FD5-4A21-445F-9800-68018400E9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15.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
        <p:nvSpPr>
          <p:cNvPr id="2" name="TextBox 1">
            <a:extLst>
              <a:ext uri="{FF2B5EF4-FFF2-40B4-BE49-F238E27FC236}">
                <a16:creationId xmlns="" xmlns:a16="http://schemas.microsoft.com/office/drawing/2014/main" id="{AA0017E9-5DE5-494B-94DD-0FD76D63BB53}"/>
              </a:ext>
            </a:extLst>
          </p:cNvPr>
          <p:cNvSpPr txBox="1"/>
          <p:nvPr/>
        </p:nvSpPr>
        <p:spPr>
          <a:xfrm>
            <a:off x="5124334" y="4544256"/>
            <a:ext cx="1544639" cy="369332"/>
          </a:xfrm>
          <a:prstGeom prst="rect">
            <a:avLst/>
          </a:prstGeom>
          <a:noFill/>
        </p:spPr>
        <p:txBody>
          <a:bodyPr wrap="none" rtlCol="0">
            <a:spAutoFit/>
          </a:bodyPr>
          <a:lstStyle/>
          <a:p>
            <a:pPr algn="r"/>
            <a:r>
              <a:rPr lang="en-GB" dirty="0">
                <a:latin typeface="Arial"/>
              </a:rPr>
              <a:t>Pope Francis</a:t>
            </a:r>
          </a:p>
        </p:txBody>
      </p:sp>
    </p:spTree>
    <p:extLst>
      <p:ext uri="{BB962C8B-B14F-4D97-AF65-F5344CB8AC3E}">
        <p14:creationId xmlns:p14="http://schemas.microsoft.com/office/powerpoint/2010/main" val="5358332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 xmlns:a16="http://schemas.microsoft.com/office/drawing/2014/main" id="{ED425F37-408C-4525-9625-27C7D60F82D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79416" y="365125"/>
            <a:ext cx="7083178" cy="5811838"/>
          </a:xfrm>
          <a:prstGeom prst="rect">
            <a:avLst/>
          </a:prstGeom>
          <a:ln>
            <a:noFill/>
          </a:ln>
          <a:effectLst>
            <a:outerShdw blurRad="190500" algn="tl" rotWithShape="0">
              <a:srgbClr val="000000">
                <a:alpha val="70000"/>
              </a:srgbClr>
            </a:outerShdw>
          </a:effectLst>
        </p:spPr>
      </p:pic>
      <p:pic>
        <p:nvPicPr>
          <p:cNvPr id="5" name="Picture 4">
            <a:hlinkClick r:id="" action="ppaction://hlinkshowjump?jump=endshow"/>
            <a:extLst>
              <a:ext uri="{FF2B5EF4-FFF2-40B4-BE49-F238E27FC236}">
                <a16:creationId xmlns="" xmlns:a16="http://schemas.microsoft.com/office/drawing/2014/main" id="{13B0A218-E2D3-4945-BCA9-0DF7685795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6" name="Rectangle: Rounded Corners 5">
            <a:extLst>
              <a:ext uri="{FF2B5EF4-FFF2-40B4-BE49-F238E27FC236}">
                <a16:creationId xmlns="" xmlns:a16="http://schemas.microsoft.com/office/drawing/2014/main" id="{74D58410-ACB3-4A5E-97A6-C5CFFDBB7DE2}"/>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Tree>
    <p:extLst>
      <p:ext uri="{BB962C8B-B14F-4D97-AF65-F5344CB8AC3E}">
        <p14:creationId xmlns:p14="http://schemas.microsoft.com/office/powerpoint/2010/main" val="14736845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 xmlns:a16="http://schemas.microsoft.com/office/drawing/2014/main" id="{01FCFDD0-5EA7-48C8-BA83-9833394EA64A}"/>
              </a:ext>
            </a:extLst>
          </p:cNvPr>
          <p:cNvSpPr/>
          <p:nvPr/>
        </p:nvSpPr>
        <p:spPr>
          <a:xfrm>
            <a:off x="659215" y="2188217"/>
            <a:ext cx="8066496" cy="943105"/>
          </a:xfrm>
          <a:prstGeom prst="roundRect">
            <a:avLst/>
          </a:prstGeom>
          <a:solidFill>
            <a:schemeClr val="accent6">
              <a:lumMod val="40000"/>
              <a:lumOff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 xmlns:a16="http://schemas.microsoft.com/office/drawing/2014/main" id="{22C16F97-729B-4299-A802-AADC49DA0B66}"/>
              </a:ext>
            </a:extLst>
          </p:cNvPr>
          <p:cNvSpPr>
            <a:spLocks noGrp="1"/>
          </p:cNvSpPr>
          <p:nvPr>
            <p:ph type="title"/>
          </p:nvPr>
        </p:nvSpPr>
        <p:spPr/>
        <p:txBody>
          <a:bodyPr/>
          <a:lstStyle/>
          <a:p>
            <a:r>
              <a:rPr lang="en-GB" b="1" dirty="0"/>
              <a:t>S</a:t>
            </a:r>
            <a:r>
              <a:rPr lang="en-GB" b="1" dirty="0" smtClean="0"/>
              <a:t>piritual</a:t>
            </a:r>
            <a:endParaRPr lang="en-GB" b="1" dirty="0"/>
          </a:p>
        </p:txBody>
      </p:sp>
      <p:sp>
        <p:nvSpPr>
          <p:cNvPr id="3" name="Content Placeholder 2">
            <a:extLst>
              <a:ext uri="{FF2B5EF4-FFF2-40B4-BE49-F238E27FC236}">
                <a16:creationId xmlns="" xmlns:a16="http://schemas.microsoft.com/office/drawing/2014/main" id="{27579B02-82F6-4A4E-9764-CC9F4218958E}"/>
              </a:ext>
            </a:extLst>
          </p:cNvPr>
          <p:cNvSpPr>
            <a:spLocks noGrp="1"/>
          </p:cNvSpPr>
          <p:nvPr>
            <p:ph idx="1"/>
          </p:nvPr>
        </p:nvSpPr>
        <p:spPr>
          <a:xfrm>
            <a:off x="681038" y="2208853"/>
            <a:ext cx="8258074" cy="4351338"/>
          </a:xfrm>
        </p:spPr>
        <p:txBody>
          <a:bodyPr>
            <a:normAutofit/>
          </a:bodyPr>
          <a:lstStyle/>
          <a:p>
            <a:pPr marL="0" indent="0">
              <a:lnSpc>
                <a:spcPts val="2880"/>
              </a:lnSpc>
              <a:buNone/>
            </a:pPr>
            <a:r>
              <a:rPr lang="en-GB" sz="2400" dirty="0"/>
              <a:t>To celebrate the joy and happiness of living in </a:t>
            </a:r>
            <a:r>
              <a:rPr lang="en-GB" sz="2400" dirty="0" smtClean="0"/>
              <a:t>friendship with </a:t>
            </a:r>
            <a:r>
              <a:rPr lang="en-GB" sz="2400" dirty="0"/>
              <a:t>God and others.</a:t>
            </a:r>
          </a:p>
        </p:txBody>
      </p:sp>
      <p:sp>
        <p:nvSpPr>
          <p:cNvPr id="5" name="Rectangle: Rounded Corners 4">
            <a:extLst>
              <a:ext uri="{FF2B5EF4-FFF2-40B4-BE49-F238E27FC236}">
                <a16:creationId xmlns="" xmlns:a16="http://schemas.microsoft.com/office/drawing/2014/main" id="{C45215A5-37E1-4E9A-AE22-9EA53B7B70F7}"/>
              </a:ext>
            </a:extLst>
          </p:cNvPr>
          <p:cNvSpPr/>
          <p:nvPr/>
        </p:nvSpPr>
        <p:spPr>
          <a:xfrm>
            <a:off x="7845279" y="6417578"/>
            <a:ext cx="201300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17.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sp>
        <p:nvSpPr>
          <p:cNvPr id="7" name="TextBox 6">
            <a:extLst>
              <a:ext uri="{FF2B5EF4-FFF2-40B4-BE49-F238E27FC236}">
                <a16:creationId xmlns=""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 xmlns:a16="http://schemas.microsoft.com/office/drawing/2014/main" id="{31AFA6FF-4D3D-486C-BAC2-429226BB29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2" name="Picture 11">
            <a:extLst>
              <a:ext uri="{FF2B5EF4-FFF2-40B4-BE49-F238E27FC236}">
                <a16:creationId xmlns="" xmlns:a16="http://schemas.microsoft.com/office/drawing/2014/main" id="{9D631F49-7DD9-454C-AE7F-E4829CAA31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0019" y="3410492"/>
            <a:ext cx="3782604" cy="3103675"/>
          </a:xfrm>
          <a:prstGeom prst="rect">
            <a:avLst/>
          </a:prstGeom>
          <a:ln>
            <a:noFill/>
          </a:ln>
          <a:effectLst>
            <a:softEdge rad="112500"/>
          </a:effectLst>
        </p:spPr>
      </p:pic>
    </p:spTree>
    <p:extLst>
      <p:ext uri="{BB962C8B-B14F-4D97-AF65-F5344CB8AC3E}">
        <p14:creationId xmlns:p14="http://schemas.microsoft.com/office/powerpoint/2010/main" val="1401451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6A72D9-984B-4A4F-A7A2-C16939E9A288}"/>
              </a:ext>
            </a:extLst>
          </p:cNvPr>
          <p:cNvSpPr>
            <a:spLocks noGrp="1"/>
          </p:cNvSpPr>
          <p:nvPr>
            <p:ph type="title"/>
          </p:nvPr>
        </p:nvSpPr>
        <p:spPr>
          <a:xfrm>
            <a:off x="278891" y="96762"/>
            <a:ext cx="8543925" cy="1152576"/>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 xmlns:a16="http://schemas.microsoft.com/office/drawing/2014/main" id="{A0C8D891-784C-4AA4-83A4-4F5718DF7962}"/>
              </a:ext>
            </a:extLst>
          </p:cNvPr>
          <p:cNvSpPr txBox="1">
            <a:spLocks/>
          </p:cNvSpPr>
          <p:nvPr/>
        </p:nvSpPr>
        <p:spPr>
          <a:xfrm>
            <a:off x="278891" y="1507429"/>
            <a:ext cx="6202163" cy="521508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ts val="0"/>
              </a:spcBef>
              <a:buNone/>
            </a:pPr>
            <a:r>
              <a:rPr lang="en-GB" sz="1800" dirty="0">
                <a:latin typeface="Arial"/>
              </a:rPr>
              <a:t>How does the gift of the Sacrament of Reconciliation help restore friendship with God and others?</a:t>
            </a:r>
          </a:p>
          <a:p>
            <a:pPr marL="0" lvl="0" indent="0">
              <a:spcBef>
                <a:spcPts val="0"/>
              </a:spcBef>
              <a:buNone/>
            </a:pPr>
            <a:endParaRPr lang="en-GB" sz="1800" dirty="0">
              <a:latin typeface="Arial"/>
            </a:endParaRPr>
          </a:p>
          <a:p>
            <a:pPr marL="0" lvl="0" indent="0">
              <a:spcBef>
                <a:spcPts val="0"/>
              </a:spcBef>
              <a:buNone/>
            </a:pPr>
            <a:r>
              <a:rPr lang="en-GB" sz="1800" dirty="0">
                <a:latin typeface="Arial"/>
              </a:rPr>
              <a:t>Forgive us our trespasses as we forgive those who trespass against us.’  How can these words inspire, help and guide us to improve our friendships? </a:t>
            </a:r>
          </a:p>
          <a:p>
            <a:pPr marL="0" lvl="0" indent="0">
              <a:spcBef>
                <a:spcPts val="0"/>
              </a:spcBef>
              <a:buNone/>
            </a:pPr>
            <a:endParaRPr lang="en-GB" sz="1800" dirty="0">
              <a:latin typeface="Arial"/>
            </a:endParaRPr>
          </a:p>
          <a:p>
            <a:pPr marL="0" lvl="0" indent="0">
              <a:spcBef>
                <a:spcPts val="0"/>
              </a:spcBef>
              <a:buNone/>
            </a:pPr>
            <a:r>
              <a:rPr lang="en-GB" sz="1800" dirty="0">
                <a:latin typeface="Arial"/>
              </a:rPr>
              <a:t>What Bible stories teach us about the beauty of forgiveness?</a:t>
            </a:r>
          </a:p>
          <a:p>
            <a:pPr marL="0" indent="0">
              <a:spcBef>
                <a:spcPts val="0"/>
              </a:spcBef>
              <a:buNone/>
            </a:pPr>
            <a:r>
              <a:rPr lang="en-GB" sz="1800" i="1" dirty="0">
                <a:latin typeface="Arial"/>
              </a:rPr>
              <a:t>Luke 15:11-22, Luke 15:4-7, Luke 17:3-4, Luke 7:47-49, Luke 19: 1-10.</a:t>
            </a:r>
          </a:p>
          <a:p>
            <a:pPr marL="0" indent="0">
              <a:spcBef>
                <a:spcPts val="0"/>
              </a:spcBef>
              <a:buNone/>
            </a:pPr>
            <a:endParaRPr lang="en-GB" sz="1800" dirty="0">
              <a:latin typeface="Arial"/>
            </a:endParaRPr>
          </a:p>
          <a:p>
            <a:pPr marL="0" lvl="0" indent="0">
              <a:spcBef>
                <a:spcPts val="0"/>
              </a:spcBef>
              <a:buNone/>
            </a:pPr>
            <a:r>
              <a:rPr lang="en-GB" sz="1800" dirty="0">
                <a:latin typeface="Arial"/>
              </a:rPr>
              <a:t>What does the phrase: “To err is human to forgive is divine” mean to you?</a:t>
            </a:r>
          </a:p>
          <a:p>
            <a:pPr marL="0" lvl="0" indent="0">
              <a:spcBef>
                <a:spcPts val="0"/>
              </a:spcBef>
              <a:buNone/>
            </a:pPr>
            <a:endParaRPr lang="en-GB" sz="1800" dirty="0">
              <a:latin typeface="Arial"/>
            </a:endParaRPr>
          </a:p>
          <a:p>
            <a:pPr marL="0" lvl="0" indent="0">
              <a:spcBef>
                <a:spcPts val="0"/>
              </a:spcBef>
              <a:buNone/>
            </a:pPr>
            <a:r>
              <a:rPr lang="en-GB" sz="1800" dirty="0">
                <a:latin typeface="Arial"/>
              </a:rPr>
              <a:t>St Francis de Sales said: A quarrel between friends when made up, adds a new tie to friendship.” How would you explain the following quote to your friends and others.</a:t>
            </a:r>
          </a:p>
        </p:txBody>
      </p:sp>
      <p:sp>
        <p:nvSpPr>
          <p:cNvPr id="7" name="Rectangle: Rounded Corners 6">
            <a:extLst>
              <a:ext uri="{FF2B5EF4-FFF2-40B4-BE49-F238E27FC236}">
                <a16:creationId xmlns="" xmlns:a16="http://schemas.microsoft.com/office/drawing/2014/main"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18.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pic>
        <p:nvPicPr>
          <p:cNvPr id="11" name="Picture 10">
            <a:hlinkClick r:id="" action="ppaction://hlinkshowjump?jump=endshow"/>
            <a:extLst>
              <a:ext uri="{FF2B5EF4-FFF2-40B4-BE49-F238E27FC236}">
                <a16:creationId xmlns="" xmlns:a16="http://schemas.microsoft.com/office/drawing/2014/main" id="{20681947-F01F-443C-877E-D96126801A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 xmlns:a16="http://schemas.microsoft.com/office/drawing/2014/main" id="{725F5D84-38F6-4BEC-AD45-459B45D1D4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4719" y="2159171"/>
            <a:ext cx="3145246" cy="2903305"/>
          </a:xfrm>
          <a:prstGeom prst="rect">
            <a:avLst/>
          </a:prstGeom>
          <a:ln>
            <a:noFill/>
          </a:ln>
          <a:effectLst>
            <a:softEdge rad="112500"/>
          </a:effectLst>
        </p:spPr>
      </p:pic>
    </p:spTree>
    <p:extLst>
      <p:ext uri="{BB962C8B-B14F-4D97-AF65-F5344CB8AC3E}">
        <p14:creationId xmlns:p14="http://schemas.microsoft.com/office/powerpoint/2010/main" val="2538127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 xmlns:a16="http://schemas.microsoft.com/office/drawing/2014/main" id="{DC1A0FD5-4A21-445F-9800-68018400E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19.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pic>
        <p:nvPicPr>
          <p:cNvPr id="3" name="Picture 2">
            <a:extLst>
              <a:ext uri="{FF2B5EF4-FFF2-40B4-BE49-F238E27FC236}">
                <a16:creationId xmlns="" xmlns:a16="http://schemas.microsoft.com/office/drawing/2014/main" id="{4F6B180D-B500-4ACB-9AA1-8539D35C7C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9000" y="506378"/>
            <a:ext cx="7112658" cy="554422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0223658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ECDEEE2-B664-47B0-9A60-FF2D8E01E1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0879" y="365126"/>
            <a:ext cx="6963839" cy="5713919"/>
          </a:xfrm>
          <a:prstGeom prst="rect">
            <a:avLst/>
          </a:prstGeom>
          <a:ln>
            <a:noFill/>
          </a:ln>
          <a:effectLst>
            <a:outerShdw blurRad="190500" algn="tl" rotWithShape="0">
              <a:srgbClr val="000000">
                <a:alpha val="70000"/>
              </a:srgbClr>
            </a:outerShdw>
          </a:effectLst>
        </p:spPr>
      </p:pic>
      <p:pic>
        <p:nvPicPr>
          <p:cNvPr id="6" name="Picture 5">
            <a:hlinkClick r:id="" action="ppaction://hlinkshowjump?jump=endshow"/>
            <a:extLst>
              <a:ext uri="{FF2B5EF4-FFF2-40B4-BE49-F238E27FC236}">
                <a16:creationId xmlns="" xmlns:a16="http://schemas.microsoft.com/office/drawing/2014/main" id="{2075FD68-6F2F-45D9-A662-4F6AB3D57D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 name="Rectangle: Rounded Corners 6">
            <a:extLst>
              <a:ext uri="{FF2B5EF4-FFF2-40B4-BE49-F238E27FC236}">
                <a16:creationId xmlns="" xmlns:a16="http://schemas.microsoft.com/office/drawing/2014/main" id="{DCD73E41-4CE1-480E-A786-85D067A88AA0}"/>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spTree>
    <p:extLst>
      <p:ext uri="{BB962C8B-B14F-4D97-AF65-F5344CB8AC3E}">
        <p14:creationId xmlns:p14="http://schemas.microsoft.com/office/powerpoint/2010/main" val="20530657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 xmlns:a16="http://schemas.microsoft.com/office/drawing/2014/main" id="{EA24352A-6E76-4B2A-90E3-61B3333C019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0" y="0"/>
            <a:ext cx="9906000" cy="6858000"/>
          </a:xfrm>
        </p:spPr>
      </p:pic>
      <p:sp>
        <p:nvSpPr>
          <p:cNvPr id="2" name="Title 1">
            <a:extLst>
              <a:ext uri="{FF2B5EF4-FFF2-40B4-BE49-F238E27FC236}">
                <a16:creationId xmlns="" xmlns:a16="http://schemas.microsoft.com/office/drawing/2014/main" id="{E7880068-6DD5-4A04-8A47-45A9D86D4257}"/>
              </a:ext>
            </a:extLst>
          </p:cNvPr>
          <p:cNvSpPr>
            <a:spLocks noGrp="1"/>
          </p:cNvSpPr>
          <p:nvPr>
            <p:ph type="title"/>
          </p:nvPr>
        </p:nvSpPr>
        <p:spPr>
          <a:xfrm>
            <a:off x="4392331" y="456737"/>
            <a:ext cx="5096073" cy="1325563"/>
          </a:xfrm>
        </p:spPr>
        <p:txBody>
          <a:bodyPr/>
          <a:lstStyle/>
          <a:p>
            <a:pPr algn="r"/>
            <a:r>
              <a:rPr lang="en-GB" dirty="0"/>
              <a:t>Pause and reflect</a:t>
            </a:r>
          </a:p>
        </p:txBody>
      </p:sp>
      <p:sp>
        <p:nvSpPr>
          <p:cNvPr id="6" name="Content Placeholder 2">
            <a:extLst>
              <a:ext uri="{FF2B5EF4-FFF2-40B4-BE49-F238E27FC236}">
                <a16:creationId xmlns="" xmlns:a16="http://schemas.microsoft.com/office/drawing/2014/main" id="{B8D99722-A4EE-4499-AD5B-63612F9F9582}"/>
              </a:ext>
            </a:extLst>
          </p:cNvPr>
          <p:cNvSpPr txBox="1">
            <a:spLocks/>
          </p:cNvSpPr>
          <p:nvPr/>
        </p:nvSpPr>
        <p:spPr>
          <a:xfrm>
            <a:off x="2779494" y="2239036"/>
            <a:ext cx="6747024" cy="15790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ts val="3840"/>
              </a:lnSpc>
              <a:spcBef>
                <a:spcPts val="0"/>
              </a:spcBef>
              <a:buNone/>
            </a:pPr>
            <a:r>
              <a:rPr lang="en-GB" dirty="0">
                <a:solidFill>
                  <a:srgbClr val="FFFFFF"/>
                </a:solidFill>
                <a:latin typeface="Arial"/>
              </a:rPr>
              <a:t>Be kind and tender-hearted to one another, and forgive one another, as God has forgiven you in Christ.</a:t>
            </a:r>
          </a:p>
        </p:txBody>
      </p:sp>
      <p:pic>
        <p:nvPicPr>
          <p:cNvPr id="8" name="Picture 7">
            <a:hlinkClick r:id="" action="ppaction://hlinkshowjump?jump=endshow"/>
            <a:extLst>
              <a:ext uri="{FF2B5EF4-FFF2-40B4-BE49-F238E27FC236}">
                <a16:creationId xmlns="" xmlns:a16="http://schemas.microsoft.com/office/drawing/2014/main" id="{E0DD90EC-901C-4565-9700-4791C4A0AD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2630" y="6393233"/>
            <a:ext cx="227778" cy="280342"/>
          </a:xfrm>
          <a:prstGeom prst="rect">
            <a:avLst/>
          </a:prstGeom>
        </p:spPr>
      </p:pic>
      <p:sp>
        <p:nvSpPr>
          <p:cNvPr id="4" name="Rectangle 3">
            <a:extLst>
              <a:ext uri="{FF2B5EF4-FFF2-40B4-BE49-F238E27FC236}">
                <a16:creationId xmlns="" xmlns:a16="http://schemas.microsoft.com/office/drawing/2014/main" id="{16D68EE4-987B-4C61-B6F7-D8518F95B7C0}"/>
              </a:ext>
            </a:extLst>
          </p:cNvPr>
          <p:cNvSpPr/>
          <p:nvPr/>
        </p:nvSpPr>
        <p:spPr>
          <a:xfrm>
            <a:off x="4155388" y="4489570"/>
            <a:ext cx="5371130" cy="1631216"/>
          </a:xfrm>
          <a:prstGeom prst="rect">
            <a:avLst/>
          </a:prstGeom>
        </p:spPr>
        <p:txBody>
          <a:bodyPr wrap="square">
            <a:spAutoFit/>
          </a:bodyPr>
          <a:lstStyle/>
          <a:p>
            <a:pPr algn="r"/>
            <a:r>
              <a:rPr lang="en-GB" sz="2000" dirty="0">
                <a:solidFill>
                  <a:srgbClr val="FFFFFF"/>
                </a:solidFill>
                <a:latin typeface="Arial"/>
              </a:rPr>
              <a:t>A thought from Pope Francis: </a:t>
            </a:r>
          </a:p>
          <a:p>
            <a:pPr algn="r"/>
            <a:endParaRPr lang="en-GB" sz="2000" dirty="0">
              <a:solidFill>
                <a:srgbClr val="FFFFFF"/>
              </a:solidFill>
              <a:latin typeface="Arial"/>
            </a:endParaRPr>
          </a:p>
          <a:p>
            <a:pPr algn="r"/>
            <a:r>
              <a:rPr lang="en-GB" sz="2000" dirty="0">
                <a:solidFill>
                  <a:srgbClr val="FFFFFF"/>
                </a:solidFill>
                <a:latin typeface="Arial"/>
              </a:rPr>
              <a:t>‘God treats us as his children, he forgives us, embraces us, loves us even when we make mistakes.’</a:t>
            </a:r>
          </a:p>
        </p:txBody>
      </p:sp>
      <p:sp>
        <p:nvSpPr>
          <p:cNvPr id="9" name="Rectangle 8">
            <a:extLst>
              <a:ext uri="{FF2B5EF4-FFF2-40B4-BE49-F238E27FC236}">
                <a16:creationId xmlns="" xmlns:a16="http://schemas.microsoft.com/office/drawing/2014/main" id="{E3F3040E-8CD2-4E6C-8513-970E686DA961}"/>
              </a:ext>
            </a:extLst>
          </p:cNvPr>
          <p:cNvSpPr/>
          <p:nvPr/>
        </p:nvSpPr>
        <p:spPr>
          <a:xfrm>
            <a:off x="5864376" y="1857928"/>
            <a:ext cx="3662143" cy="369332"/>
          </a:xfrm>
          <a:prstGeom prst="rect">
            <a:avLst/>
          </a:prstGeom>
        </p:spPr>
        <p:txBody>
          <a:bodyPr wrap="none">
            <a:spAutoFit/>
          </a:bodyPr>
          <a:lstStyle/>
          <a:p>
            <a:pPr algn="r"/>
            <a:r>
              <a:rPr lang="en-GB" dirty="0">
                <a:latin typeface="Arial"/>
              </a:rPr>
              <a:t>Scripture reading: </a:t>
            </a:r>
            <a:r>
              <a:rPr lang="en-GB" i="1" dirty="0">
                <a:latin typeface="Arial"/>
              </a:rPr>
              <a:t>Ephesians 4:32</a:t>
            </a:r>
            <a:r>
              <a:rPr lang="en-GB" dirty="0">
                <a:latin typeface="Arial"/>
              </a:rPr>
              <a:t> </a:t>
            </a:r>
          </a:p>
        </p:txBody>
      </p:sp>
    </p:spTree>
    <p:extLst>
      <p:ext uri="{BB962C8B-B14F-4D97-AF65-F5344CB8AC3E}">
        <p14:creationId xmlns:p14="http://schemas.microsoft.com/office/powerpoint/2010/main" val="31861420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 xmlns:a16="http://schemas.microsoft.com/office/drawing/2014/main" id="{DC1A0FD5-4A21-445F-9800-68018400E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3" name="Picture 2">
            <a:extLst>
              <a:ext uri="{FF2B5EF4-FFF2-40B4-BE49-F238E27FC236}">
                <a16:creationId xmlns="" xmlns:a16="http://schemas.microsoft.com/office/drawing/2014/main" id="{D71E1CBA-E154-4177-B622-BE1BF0EC99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899" y="343170"/>
            <a:ext cx="7098202" cy="582416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3818201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 xmlns:a16="http://schemas.microsoft.com/office/drawing/2014/main" id="{DC1A0FD5-4A21-445F-9800-68018400E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3" name="Picture 2">
            <a:extLst>
              <a:ext uri="{FF2B5EF4-FFF2-40B4-BE49-F238E27FC236}">
                <a16:creationId xmlns="" xmlns:a16="http://schemas.microsoft.com/office/drawing/2014/main" id="{2C1F84D6-3DC2-49D8-8BA5-072632203D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548472" y="313985"/>
            <a:ext cx="7074491" cy="580471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586263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hlinkClick r:id="" action="ppaction://hlinkshowjump?jump=endshow"/>
            <a:extLst>
              <a:ext uri="{FF2B5EF4-FFF2-40B4-BE49-F238E27FC236}">
                <a16:creationId xmlns="" xmlns:a16="http://schemas.microsoft.com/office/drawing/2014/main" id="{D5FDA3CF-4E98-45AA-9C95-218F5B26FC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2" name="Rectangle: Rounded Corners 11">
            <a:extLst>
              <a:ext uri="{FF2B5EF4-FFF2-40B4-BE49-F238E27FC236}">
                <a16:creationId xmlns="" xmlns:a16="http://schemas.microsoft.com/office/drawing/2014/main" id="{E88D06FC-27EE-4062-AFA5-1A690ADC0FD3}"/>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7" name="Picture 6">
            <a:extLst>
              <a:ext uri="{FF2B5EF4-FFF2-40B4-BE49-F238E27FC236}">
                <a16:creationId xmlns="" xmlns:a16="http://schemas.microsoft.com/office/drawing/2014/main" id="{D35E36EF-156E-4656-A43C-82AF441203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4199" y="365125"/>
            <a:ext cx="7590377" cy="572684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224005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09B07368-96B6-441E-B4EA-6EAD033070B5}"/>
              </a:ext>
            </a:extLst>
          </p:cNvPr>
          <p:cNvSpPr>
            <a:spLocks noGrp="1"/>
          </p:cNvSpPr>
          <p:nvPr>
            <p:ph idx="1"/>
          </p:nvPr>
        </p:nvSpPr>
        <p:spPr>
          <a:xfrm>
            <a:off x="0" y="2419384"/>
            <a:ext cx="6394113" cy="1811074"/>
          </a:xfrm>
        </p:spPr>
        <p:txBody>
          <a:bodyPr>
            <a:normAutofit/>
          </a:bodyPr>
          <a:lstStyle/>
          <a:p>
            <a:pPr marL="0" indent="0" algn="r">
              <a:lnSpc>
                <a:spcPts val="2880"/>
              </a:lnSpc>
              <a:spcBef>
                <a:spcPts val="0"/>
              </a:spcBef>
              <a:buNone/>
            </a:pPr>
            <a:r>
              <a:rPr lang="en-GB" sz="2400" dirty="0"/>
              <a:t>God loves us as we are: </a:t>
            </a:r>
            <a:r>
              <a:rPr lang="en-GB" sz="2400" dirty="0" smtClean="0"/>
              <a:t/>
            </a:r>
            <a:br>
              <a:rPr lang="en-GB" sz="2400" dirty="0" smtClean="0"/>
            </a:br>
            <a:r>
              <a:rPr lang="en-GB" sz="2400" dirty="0" smtClean="0"/>
              <a:t>no </a:t>
            </a:r>
            <a:r>
              <a:rPr lang="en-GB" sz="2400" dirty="0"/>
              <a:t>sin, fault or mistake </a:t>
            </a:r>
            <a:r>
              <a:rPr lang="en-GB" sz="2400" dirty="0" smtClean="0"/>
              <a:t/>
            </a:r>
            <a:br>
              <a:rPr lang="en-GB" sz="2400" dirty="0" smtClean="0"/>
            </a:br>
            <a:r>
              <a:rPr lang="en-GB" sz="2400" dirty="0" smtClean="0"/>
              <a:t>can </a:t>
            </a:r>
            <a:r>
              <a:rPr lang="en-GB" sz="2400" dirty="0"/>
              <a:t>make Him change His mind.</a:t>
            </a:r>
          </a:p>
        </p:txBody>
      </p:sp>
      <p:pic>
        <p:nvPicPr>
          <p:cNvPr id="5" name="Picture 4">
            <a:extLst>
              <a:ext uri="{FF2B5EF4-FFF2-40B4-BE49-F238E27FC236}">
                <a16:creationId xmlns="" xmlns:a16="http://schemas.microsoft.com/office/drawing/2014/main" id="{AA057639-27A9-4C20-A466-2428F084EF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1393" y="1094904"/>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pic>
        <p:nvPicPr>
          <p:cNvPr id="8" name="Picture 7">
            <a:hlinkClick r:id="" action="ppaction://hlinkshowjump?jump=endshow"/>
            <a:extLst>
              <a:ext uri="{FF2B5EF4-FFF2-40B4-BE49-F238E27FC236}">
                <a16:creationId xmlns="" xmlns:a16="http://schemas.microsoft.com/office/drawing/2014/main" id="{DC1A0FD5-4A21-445F-9800-68018400E9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25.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
        <p:nvSpPr>
          <p:cNvPr id="2" name="TextBox 1">
            <a:extLst>
              <a:ext uri="{FF2B5EF4-FFF2-40B4-BE49-F238E27FC236}">
                <a16:creationId xmlns="" xmlns:a16="http://schemas.microsoft.com/office/drawing/2014/main" id="{AA0017E9-5DE5-494B-94DD-0FD76D63BB53}"/>
              </a:ext>
            </a:extLst>
          </p:cNvPr>
          <p:cNvSpPr txBox="1"/>
          <p:nvPr/>
        </p:nvSpPr>
        <p:spPr>
          <a:xfrm>
            <a:off x="4833371" y="4346420"/>
            <a:ext cx="1544639" cy="369332"/>
          </a:xfrm>
          <a:prstGeom prst="rect">
            <a:avLst/>
          </a:prstGeom>
          <a:noFill/>
        </p:spPr>
        <p:txBody>
          <a:bodyPr wrap="none" rtlCol="0">
            <a:spAutoFit/>
          </a:bodyPr>
          <a:lstStyle/>
          <a:p>
            <a:pPr algn="r"/>
            <a:r>
              <a:rPr lang="en-GB" dirty="0">
                <a:latin typeface="Arial"/>
              </a:rPr>
              <a:t>Pope Francis</a:t>
            </a:r>
          </a:p>
        </p:txBody>
      </p:sp>
    </p:spTree>
    <p:extLst>
      <p:ext uri="{BB962C8B-B14F-4D97-AF65-F5344CB8AC3E}">
        <p14:creationId xmlns:p14="http://schemas.microsoft.com/office/powerpoint/2010/main" val="11426554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1635</TotalTime>
  <Words>779</Words>
  <Application>Microsoft Macintosh PowerPoint</Application>
  <PresentationFormat>A4 Paper (210x297 mm)</PresentationFormat>
  <Paragraphs>146</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Year 3</vt:lpstr>
      <vt:lpstr>PowerPoint Presentation</vt:lpstr>
      <vt:lpstr>Aim</vt:lpstr>
      <vt:lpstr>PowerPoint Presentation</vt:lpstr>
      <vt:lpstr>PowerPoint Presentation</vt:lpstr>
      <vt:lpstr>Social and Emotional</vt:lpstr>
      <vt:lpstr>Questions</vt:lpstr>
      <vt:lpstr>Pause and reflect</vt:lpstr>
      <vt:lpstr>PowerPoint Presentation</vt:lpstr>
      <vt:lpstr>PowerPoint Presentation</vt:lpstr>
      <vt:lpstr>Physical</vt:lpstr>
      <vt:lpstr>Questions</vt:lpstr>
      <vt:lpstr>Pause and reflect</vt:lpstr>
      <vt:lpstr>PowerPoint Presentation</vt:lpstr>
      <vt:lpstr>PowerPoint Presentation</vt:lpstr>
      <vt:lpstr>PowerPoint Presentation</vt:lpstr>
      <vt:lpstr>Spiritual</vt:lpstr>
      <vt:lpstr>Questions</vt:lpstr>
      <vt:lpstr>PowerPoint Presentation</vt:lpstr>
      <vt:lpstr>PowerPoint Presentation</vt:lpstr>
      <vt:lpstr>Pause and reflect</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Eanna McAteer</dc:creator>
  <cp:lastModifiedBy>Nick Snode</cp:lastModifiedBy>
  <cp:revision>100</cp:revision>
  <cp:lastPrinted>2020-07-30T14:39:46Z</cp:lastPrinted>
  <dcterms:created xsi:type="dcterms:W3CDTF">2020-03-22T10:35:47Z</dcterms:created>
  <dcterms:modified xsi:type="dcterms:W3CDTF">2020-08-26T15:18:51Z</dcterms:modified>
</cp:coreProperties>
</file>