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1"/>
  </p:notesMasterIdLst>
  <p:sldIdLst>
    <p:sldId id="265" r:id="rId6"/>
    <p:sldId id="257" r:id="rId7"/>
    <p:sldId id="267" r:id="rId8"/>
    <p:sldId id="269" r:id="rId9"/>
    <p:sldId id="270" r:id="rId10"/>
    <p:sldId id="272" r:id="rId11"/>
    <p:sldId id="271" r:id="rId12"/>
    <p:sldId id="273" r:id="rId13"/>
    <p:sldId id="274" r:id="rId14"/>
    <p:sldId id="275" r:id="rId15"/>
    <p:sldId id="279" r:id="rId16"/>
    <p:sldId id="280" r:id="rId17"/>
    <p:sldId id="281" r:id="rId18"/>
    <p:sldId id="283" r:id="rId19"/>
    <p:sldId id="278" r:id="rId20"/>
  </p:sldIdLst>
  <p:sldSz cx="12192000" cy="6858000"/>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2C6"/>
    <a:srgbClr val="FCB6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FE162C-F30A-73EA-8872-DC30D2F0A8C3}" v="1" dt="2025-06-10T15:26:37.9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91" autoAdjust="0"/>
    <p:restoredTop sz="64199" autoAdjust="0"/>
  </p:normalViewPr>
  <p:slideViewPr>
    <p:cSldViewPr snapToGrid="0">
      <p:cViewPr varScale="1">
        <p:scale>
          <a:sx n="57" d="100"/>
          <a:sy n="57" d="100"/>
        </p:scale>
        <p:origin x="168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8056"/>
          </a:xfrm>
          <a:prstGeom prst="rect">
            <a:avLst/>
          </a:prstGeom>
        </p:spPr>
        <p:txBody>
          <a:bodyPr vert="horz" lIns="91440" tIns="45720" rIns="91440" bIns="45720" rtlCol="0"/>
          <a:lstStyle>
            <a:lvl1pPr algn="r">
              <a:defRPr sz="1200"/>
            </a:lvl1pPr>
          </a:lstStyle>
          <a:p>
            <a:fld id="{AD58FBB2-D512-4696-AAE1-1084C3F96E93}" type="datetimeFigureOut">
              <a:rPr lang="en-GB" smtClean="0"/>
              <a:t>13/06/2025</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77194"/>
            <a:ext cx="533527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28584"/>
            <a:ext cx="2889938" cy="498055"/>
          </a:xfrm>
          <a:prstGeom prst="rect">
            <a:avLst/>
          </a:prstGeom>
        </p:spPr>
        <p:txBody>
          <a:bodyPr vert="horz" lIns="91440" tIns="45720" rIns="91440" bIns="45720" rtlCol="0" anchor="b"/>
          <a:lstStyle>
            <a:lvl1pPr algn="r">
              <a:defRPr sz="1200"/>
            </a:lvl1pPr>
          </a:lstStyle>
          <a:p>
            <a:fld id="{7B36E6E7-B6E1-472E-AFBA-EA643EBF68BE}" type="slidenum">
              <a:rPr lang="en-GB" smtClean="0"/>
              <a:t>‹#›</a:t>
            </a:fld>
            <a:endParaRPr lang="en-GB"/>
          </a:p>
        </p:txBody>
      </p:sp>
    </p:spTree>
    <p:extLst>
      <p:ext uri="{BB962C8B-B14F-4D97-AF65-F5344CB8AC3E}">
        <p14:creationId xmlns:p14="http://schemas.microsoft.com/office/powerpoint/2010/main" val="2513750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mailto:RThompson@thedcet.co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Introduction by TH  </a:t>
            </a:r>
          </a:p>
          <a:p>
            <a:r>
              <a:rPr lang="en-GB" b="0" dirty="0"/>
              <a:t>Welcome to St Joseph and St Teresa</a:t>
            </a:r>
          </a:p>
          <a:p>
            <a:r>
              <a:rPr lang="en-GB" b="0" dirty="0"/>
              <a:t>Tonight</a:t>
            </a:r>
            <a:r>
              <a:rPr lang="en-GB" b="0" baseline="0" dirty="0"/>
              <a:t> will give you chance to </a:t>
            </a:r>
          </a:p>
          <a:p>
            <a:pPr marL="171450" indent="-171450">
              <a:buFont typeface="Arial" panose="020B0604020202020204" pitchFamily="34" charset="0"/>
              <a:buChar char="•"/>
            </a:pPr>
            <a:r>
              <a:rPr lang="en-GB" b="0" baseline="0" dirty="0"/>
              <a:t>Meet the staff</a:t>
            </a:r>
          </a:p>
          <a:p>
            <a:pPr marL="171450" indent="-171450">
              <a:buFont typeface="Arial" panose="020B0604020202020204" pitchFamily="34" charset="0"/>
              <a:buChar char="•"/>
            </a:pPr>
            <a:r>
              <a:rPr lang="en-GB" b="0" baseline="0" dirty="0"/>
              <a:t>Hear about the daily routines in the class</a:t>
            </a:r>
          </a:p>
          <a:p>
            <a:pPr marL="171450" indent="-171450">
              <a:buFont typeface="Arial" panose="020B0604020202020204" pitchFamily="34" charset="0"/>
              <a:buChar char="•"/>
            </a:pPr>
            <a:r>
              <a:rPr lang="en-GB" b="0" baseline="0" dirty="0"/>
              <a:t>Understand the curriculum expectations </a:t>
            </a:r>
          </a:p>
          <a:p>
            <a:pPr marL="171450" indent="-171450">
              <a:buFont typeface="Arial" panose="020B0604020202020204" pitchFamily="34" charset="0"/>
              <a:buChar char="•"/>
            </a:pPr>
            <a:r>
              <a:rPr lang="en-GB" b="0" baseline="0" dirty="0"/>
              <a:t>Find out how you can support the learning</a:t>
            </a:r>
          </a:p>
          <a:p>
            <a:pPr marL="171450" indent="-171450">
              <a:buFont typeface="Arial" panose="020B0604020202020204" pitchFamily="34" charset="0"/>
              <a:buChar char="•"/>
            </a:pPr>
            <a:r>
              <a:rPr lang="en-GB" b="0" baseline="0" dirty="0"/>
              <a:t>Ask questions </a:t>
            </a:r>
          </a:p>
          <a:p>
            <a:endParaRPr lang="en-GB" b="1" dirty="0"/>
          </a:p>
          <a:p>
            <a:r>
              <a:rPr lang="en-GB" b="1" dirty="0"/>
              <a:t>Introduction</a:t>
            </a:r>
          </a:p>
          <a:p>
            <a:r>
              <a:rPr lang="en-GB" b="0" dirty="0"/>
              <a:t>Ruth</a:t>
            </a:r>
            <a:r>
              <a:rPr lang="en-GB" b="0" baseline="0" dirty="0"/>
              <a:t> Thompson who will teach on Monday, Tuesday and Wednesday </a:t>
            </a:r>
            <a:r>
              <a:rPr lang="en-GB" dirty="0"/>
              <a:t>, Emma Dolman who will teach Thursday and Friday and</a:t>
            </a:r>
            <a:r>
              <a:rPr lang="en-GB" b="0" baseline="0" dirty="0"/>
              <a:t> Mel Clark our teaching assistant.</a:t>
            </a:r>
            <a:r>
              <a:rPr lang="en-GB" dirty="0"/>
              <a:t> </a:t>
            </a:r>
            <a:endParaRPr lang="en-GB" b="0" baseline="0" dirty="0">
              <a:ea typeface="Calibri"/>
              <a:cs typeface="Calibri"/>
            </a:endParaRPr>
          </a:p>
          <a:p>
            <a:endParaRPr lang="en-GB" b="0" dirty="0"/>
          </a:p>
          <a:p>
            <a:endParaRPr lang="en-GB" b="0" dirty="0"/>
          </a:p>
        </p:txBody>
      </p:sp>
      <p:sp>
        <p:nvSpPr>
          <p:cNvPr id="4" name="Slide Number Placeholder 3"/>
          <p:cNvSpPr>
            <a:spLocks noGrp="1"/>
          </p:cNvSpPr>
          <p:nvPr>
            <p:ph type="sldNum" sz="quarter" idx="5"/>
          </p:nvPr>
        </p:nvSpPr>
        <p:spPr/>
        <p:txBody>
          <a:bodyPr/>
          <a:lstStyle/>
          <a:p>
            <a:fld id="{16B34D9C-A22D-4233-8383-C626EBE6F947}"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2725181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Welcome to the school family. </a:t>
            </a:r>
          </a:p>
          <a:p>
            <a:pPr marL="0" indent="0">
              <a:buNone/>
            </a:pPr>
            <a:endParaRPr lang="en-GB" dirty="0"/>
          </a:p>
          <a:p>
            <a:pPr marL="0" indent="0">
              <a:buNone/>
            </a:pPr>
            <a:r>
              <a:rPr lang="en-GB" dirty="0"/>
              <a:t>Good evening to some</a:t>
            </a:r>
            <a:r>
              <a:rPr lang="en-GB" baseline="0" dirty="0"/>
              <a:t> returning faces, who have had children learn in Nightingale class before and a very warm hello to some new families. </a:t>
            </a:r>
            <a:endParaRPr lang="en-GB" dirty="0"/>
          </a:p>
          <a:p>
            <a:pPr marL="0" indent="0">
              <a:buNone/>
            </a:pPr>
            <a:endParaRPr lang="en-GB" dirty="0"/>
          </a:p>
          <a:p>
            <a:r>
              <a:rPr lang="en-GB" dirty="0"/>
              <a:t>I’m Ruth Thompson</a:t>
            </a:r>
            <a:r>
              <a:rPr lang="en-GB" baseline="0" dirty="0"/>
              <a:t>, I’m the Early years lead. I’ve been teaching for over 20 years and have been here for </a:t>
            </a:r>
            <a:r>
              <a:rPr lang="en-GB" dirty="0"/>
              <a:t>11 </a:t>
            </a:r>
            <a:r>
              <a:rPr lang="en-GB" baseline="0" dirty="0"/>
              <a:t>years. I have 3 children, one who is currently at this school and my eldest are now at the Blue School. I am passionate about child development and I absolutely love teaching this age group because they are such sponges and become so excitable about learning.</a:t>
            </a:r>
            <a:r>
              <a:rPr lang="en-GB" dirty="0"/>
              <a:t> </a:t>
            </a:r>
            <a:endParaRPr lang="en-GB" baseline="0" dirty="0"/>
          </a:p>
          <a:p>
            <a:endParaRPr lang="en-GB" baseline="0" dirty="0">
              <a:cs typeface="+mn-lt"/>
            </a:endParaRPr>
          </a:p>
          <a:p>
            <a:r>
              <a:rPr lang="en-GB" baseline="0" dirty="0">
                <a:cs typeface="+mn-lt"/>
              </a:rPr>
              <a:t>Emma- </a:t>
            </a:r>
            <a:br>
              <a:rPr lang="en-GB" baseline="0" dirty="0">
                <a:cs typeface="+mn-lt"/>
              </a:rPr>
            </a:br>
            <a:endParaRPr lang="en-GB" dirty="0"/>
          </a:p>
          <a:p>
            <a:r>
              <a:rPr lang="en-GB" dirty="0"/>
              <a:t>There</a:t>
            </a:r>
            <a:r>
              <a:rPr lang="en-GB" baseline="0" dirty="0"/>
              <a:t> are 5 c</a:t>
            </a:r>
            <a:r>
              <a:rPr lang="en-GB" dirty="0"/>
              <a:t>lasses within the school,</a:t>
            </a:r>
            <a:r>
              <a:rPr lang="en-GB" baseline="0" dirty="0"/>
              <a:t> each with a mixture of ages </a:t>
            </a:r>
            <a:r>
              <a:rPr lang="en-GB" dirty="0"/>
              <a:t>– at present the numbers of pupils in each</a:t>
            </a:r>
            <a:r>
              <a:rPr lang="en-GB" baseline="0" dirty="0"/>
              <a:t> class hasn’t been finalised, however as a guide there are 29</a:t>
            </a:r>
            <a:r>
              <a:rPr lang="en-GB" dirty="0"/>
              <a:t> </a:t>
            </a:r>
            <a:r>
              <a:rPr lang="en-GB" baseline="0" dirty="0"/>
              <a:t>pupils in our current EYFS/ Year 1 class</a:t>
            </a:r>
            <a:r>
              <a:rPr lang="en-GB" dirty="0"/>
              <a:t> </a:t>
            </a:r>
            <a:endParaRPr lang="en-GB" dirty="0">
              <a:ea typeface="Calibri"/>
              <a:cs typeface="Calibri"/>
            </a:endParaRPr>
          </a:p>
          <a:p>
            <a:pPr marL="0" indent="0">
              <a:buNone/>
            </a:pPr>
            <a:endParaRPr lang="en-GB" dirty="0"/>
          </a:p>
          <a:p>
            <a:endParaRPr lang="en-GB" dirty="0"/>
          </a:p>
        </p:txBody>
      </p:sp>
      <p:sp>
        <p:nvSpPr>
          <p:cNvPr id="4" name="Slide Number Placeholder 3"/>
          <p:cNvSpPr>
            <a:spLocks noGrp="1"/>
          </p:cNvSpPr>
          <p:nvPr>
            <p:ph type="sldNum" sz="quarter" idx="10"/>
          </p:nvPr>
        </p:nvSpPr>
        <p:spPr/>
        <p:txBody>
          <a:bodyPr/>
          <a:lstStyle/>
          <a:p>
            <a:fld id="{7B36E6E7-B6E1-472E-AFBA-EA643EBF68BE}" type="slidenum">
              <a:rPr lang="en-GB" smtClean="0"/>
              <a:t>2</a:t>
            </a:fld>
            <a:endParaRPr lang="en-GB"/>
          </a:p>
        </p:txBody>
      </p:sp>
    </p:spTree>
    <p:extLst>
      <p:ext uri="{BB962C8B-B14F-4D97-AF65-F5344CB8AC3E}">
        <p14:creationId xmlns:p14="http://schemas.microsoft.com/office/powerpoint/2010/main" val="1514885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school is part of the</a:t>
            </a:r>
            <a:r>
              <a:rPr lang="en-GB" baseline="0" dirty="0"/>
              <a:t> Catholic Education Trust</a:t>
            </a:r>
            <a:r>
              <a:rPr lang="en-GB" dirty="0"/>
              <a:t>. We are a </a:t>
            </a:r>
            <a:r>
              <a:rPr lang="en-GB" baseline="0" dirty="0"/>
              <a:t>group of schools </a:t>
            </a:r>
            <a:r>
              <a:rPr lang="en-GB" dirty="0"/>
              <a:t>that work together.</a:t>
            </a:r>
            <a:endParaRPr lang="en-US" dirty="0"/>
          </a:p>
          <a:p>
            <a:endParaRPr lang="en-GB" dirty="0"/>
          </a:p>
          <a:p>
            <a:r>
              <a:rPr lang="en-GB" dirty="0"/>
              <a:t>We share</a:t>
            </a:r>
            <a:r>
              <a:rPr lang="en-GB" baseline="0" dirty="0"/>
              <a:t> the </a:t>
            </a:r>
            <a:r>
              <a:rPr lang="en-GB" dirty="0"/>
              <a:t>values on the right, which we weave into our</a:t>
            </a:r>
            <a:r>
              <a:rPr lang="en-GB" baseline="0" dirty="0"/>
              <a:t> teaching and encourage the children to talk about daily.</a:t>
            </a:r>
            <a:r>
              <a:rPr lang="en-GB" dirty="0"/>
              <a:t> </a:t>
            </a:r>
            <a:endParaRPr lang="en-US" dirty="0">
              <a:ea typeface="Calibri"/>
              <a:cs typeface="Calibri"/>
            </a:endParaRPr>
          </a:p>
          <a:p>
            <a:endParaRPr lang="en-GB" baseline="0" dirty="0"/>
          </a:p>
          <a:p>
            <a:r>
              <a:rPr lang="en-GB" baseline="0" dirty="0"/>
              <a:t>Each week we celebrate the children who working hard to live by these values. </a:t>
            </a:r>
            <a:endParaRPr lang="en-GB" dirty="0"/>
          </a:p>
          <a:p>
            <a:endParaRPr lang="en-GB" dirty="0"/>
          </a:p>
          <a:p>
            <a:r>
              <a:rPr lang="en-GB" dirty="0"/>
              <a:t>However our</a:t>
            </a:r>
            <a:r>
              <a:rPr lang="en-GB" baseline="0" dirty="0"/>
              <a:t> main aim is that the children are ha</a:t>
            </a:r>
            <a:r>
              <a:rPr lang="en-GB" dirty="0"/>
              <a:t>ppy, feel</a:t>
            </a:r>
            <a:r>
              <a:rPr lang="en-GB" baseline="0" dirty="0"/>
              <a:t> </a:t>
            </a:r>
            <a:r>
              <a:rPr lang="en-GB" dirty="0"/>
              <a:t>safe</a:t>
            </a:r>
            <a:r>
              <a:rPr lang="en-GB" baseline="0" dirty="0"/>
              <a:t> and enjoy </a:t>
            </a:r>
            <a:r>
              <a:rPr lang="en-GB" dirty="0"/>
              <a:t>learning though play.</a:t>
            </a:r>
            <a:r>
              <a:rPr lang="en-GB" baseline="0" dirty="0"/>
              <a:t> </a:t>
            </a:r>
          </a:p>
          <a:p>
            <a:endParaRPr lang="en-GB" baseline="0" dirty="0"/>
          </a:p>
          <a:p>
            <a:r>
              <a:rPr lang="en-GB" baseline="0" dirty="0"/>
              <a:t>We also aim to work in a partnership with families, to have clear lines of communication so that the pupils achieve their potential. So thank you again for coming tonight to start this journey. </a:t>
            </a:r>
            <a:endParaRPr lang="en-GB" dirty="0"/>
          </a:p>
          <a:p>
            <a:endParaRPr lang="en-GB" dirty="0"/>
          </a:p>
        </p:txBody>
      </p:sp>
      <p:sp>
        <p:nvSpPr>
          <p:cNvPr id="4" name="Slide Number Placeholder 3"/>
          <p:cNvSpPr>
            <a:spLocks noGrp="1"/>
          </p:cNvSpPr>
          <p:nvPr>
            <p:ph type="sldNum" sz="quarter" idx="10"/>
          </p:nvPr>
        </p:nvSpPr>
        <p:spPr/>
        <p:txBody>
          <a:bodyPr/>
          <a:lstStyle/>
          <a:p>
            <a:fld id="{7B36E6E7-B6E1-472E-AFBA-EA643EBF68BE}" type="slidenum">
              <a:rPr lang="en-GB" smtClean="0"/>
              <a:t>3</a:t>
            </a:fld>
            <a:endParaRPr lang="en-GB"/>
          </a:p>
        </p:txBody>
      </p:sp>
    </p:spTree>
    <p:extLst>
      <p:ext uri="{BB962C8B-B14F-4D97-AF65-F5344CB8AC3E}">
        <p14:creationId xmlns:p14="http://schemas.microsoft.com/office/powerpoint/2010/main" val="34415685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Our school day starts at</a:t>
            </a:r>
            <a:r>
              <a:rPr lang="en-GB" baseline="0" dirty="0"/>
              <a:t> </a:t>
            </a:r>
            <a:r>
              <a:rPr lang="en-GB" dirty="0"/>
              <a:t>8.35am when the doors open for children to come in to class. The aim is for children to do this independently so to guide them through this process staff will meet the class on the playground and lead them inside.  Parents do not come in with the children, if you have information to pass on to staff this can be done through the member of staff on the playground in the morning, by phone or email. </a:t>
            </a:r>
            <a:endParaRPr lang="en-GB" baseline="0" dirty="0" err="1">
              <a:ea typeface="Calibri"/>
              <a:cs typeface="Calibri"/>
            </a:endParaRPr>
          </a:p>
          <a:p>
            <a:endParaRPr lang="en-GB" dirty="0"/>
          </a:p>
          <a:p>
            <a:r>
              <a:rPr lang="en-GB" dirty="0"/>
              <a:t>Self registration- The</a:t>
            </a:r>
            <a:r>
              <a:rPr lang="en-GB" baseline="0" dirty="0"/>
              <a:t> children</a:t>
            </a:r>
            <a:r>
              <a:rPr lang="en-GB" dirty="0"/>
              <a:t> </a:t>
            </a:r>
            <a:r>
              <a:rPr lang="en-GB" baseline="0" dirty="0"/>
              <a:t>organise own belongings</a:t>
            </a:r>
            <a:r>
              <a:rPr lang="en-GB" dirty="0"/>
              <a:t>, find their name cards and hand in letters and reading books. It takes a few weeks to get the routine in place, but we encourage every child to do this independently! </a:t>
            </a:r>
            <a:endParaRPr lang="en-GB" baseline="0" dirty="0">
              <a:cs typeface="Calibri"/>
            </a:endParaRPr>
          </a:p>
          <a:p>
            <a:endParaRPr lang="en-GB" dirty="0"/>
          </a:p>
          <a:p>
            <a:r>
              <a:rPr lang="en-GB" baseline="0" dirty="0"/>
              <a:t>The class join the whole school 3 times a week for celebration of the word</a:t>
            </a:r>
          </a:p>
          <a:p>
            <a:endParaRPr lang="en-GB" dirty="0"/>
          </a:p>
          <a:p>
            <a:r>
              <a:rPr lang="en-GB" dirty="0"/>
              <a:t>Phonics- We split into single year groups for this session and follow the Little Wandle Scheme, which we will look at later.</a:t>
            </a:r>
            <a:endParaRPr lang="en-GB" baseline="0" dirty="0">
              <a:cs typeface="Calibri"/>
            </a:endParaRPr>
          </a:p>
          <a:p>
            <a:endParaRPr lang="en-GB" dirty="0"/>
          </a:p>
          <a:p>
            <a:r>
              <a:rPr lang="en-GB" baseline="0" dirty="0"/>
              <a:t>We have 3 -4 whole class sessions a day. They are short to begin with but gradually get longer as stamina builds throughout the year</a:t>
            </a:r>
            <a:r>
              <a:rPr lang="en-GB" dirty="0"/>
              <a:t>. </a:t>
            </a:r>
          </a:p>
          <a:p>
            <a:endParaRPr lang="en-GB" dirty="0"/>
          </a:p>
          <a:p>
            <a:r>
              <a:rPr lang="en-GB" dirty="0"/>
              <a:t>Typically the morning sessions are based around early reading and writing or mathematical activities.</a:t>
            </a:r>
            <a:endParaRPr lang="en-GB" baseline="0" dirty="0">
              <a:ea typeface="Calibri"/>
              <a:cs typeface="Calibri"/>
            </a:endParaRPr>
          </a:p>
          <a:p>
            <a:endParaRPr lang="en-GB" dirty="0"/>
          </a:p>
          <a:p>
            <a:r>
              <a:rPr lang="en-GB" baseline="0" dirty="0"/>
              <a:t>ITMP time is our largest portion of the day (during this time, pupils direct their own learning. Staff interact with all pupils, build relationships, develop language skills, engage and extend the learning, promote new opportunities, provide resources and learn through PLAY!) </a:t>
            </a:r>
          </a:p>
          <a:p>
            <a:endParaRPr lang="en-GB" dirty="0"/>
          </a:p>
          <a:p>
            <a:r>
              <a:rPr lang="en-GB" baseline="0" dirty="0"/>
              <a:t>We don’t stop for a morning play but a snack café is open all day for the children to have fruit and water. </a:t>
            </a:r>
          </a:p>
          <a:p>
            <a:endParaRPr lang="en-GB" dirty="0"/>
          </a:p>
          <a:p>
            <a:r>
              <a:rPr lang="en-GB" baseline="0" dirty="0"/>
              <a:t>Lunch is at 12. After they have eaten the play in the large playground with the older pupils. </a:t>
            </a:r>
            <a:r>
              <a:rPr lang="en-GB" dirty="0"/>
              <a:t>The older children are extremely nurturing towards the younger children and help them learn lots of playground games. </a:t>
            </a:r>
          </a:p>
          <a:p>
            <a:endParaRPr lang="en-GB" dirty="0"/>
          </a:p>
          <a:p>
            <a:r>
              <a:rPr lang="en-GB" baseline="0" dirty="0"/>
              <a:t>The afternoon begins with a whole class input (RE, </a:t>
            </a:r>
            <a:r>
              <a:rPr lang="en-GB" dirty="0"/>
              <a:t>Geography, History</a:t>
            </a:r>
            <a:r>
              <a:rPr lang="en-GB" baseline="0" dirty="0"/>
              <a:t>, </a:t>
            </a:r>
            <a:r>
              <a:rPr lang="en-GB" dirty="0"/>
              <a:t>science, art, DT, music, science</a:t>
            </a:r>
            <a:r>
              <a:rPr lang="en-GB" baseline="0" dirty="0"/>
              <a:t>, </a:t>
            </a:r>
            <a:r>
              <a:rPr lang="en-GB" dirty="0"/>
              <a:t>PHSE, computing </a:t>
            </a:r>
            <a:r>
              <a:rPr lang="en-GB" baseline="0" dirty="0"/>
              <a:t>or PE)</a:t>
            </a:r>
            <a:r>
              <a:rPr lang="en-GB" dirty="0"/>
              <a:t> </a:t>
            </a:r>
            <a:endParaRPr lang="en-GB" baseline="0" dirty="0">
              <a:cs typeface="Calibri"/>
            </a:endParaRPr>
          </a:p>
          <a:p>
            <a:r>
              <a:rPr lang="en-GB" baseline="0" dirty="0"/>
              <a:t>This is followed by group activities based on the whole class input as well as when staff listen to the children read </a:t>
            </a:r>
          </a:p>
          <a:p>
            <a:endParaRPr lang="en-GB" dirty="0"/>
          </a:p>
          <a:p>
            <a:r>
              <a:rPr lang="en-GB" baseline="0" dirty="0"/>
              <a:t>The day usually ends with a story. Throughout the day we aim to read at least 5 stories, songs or poems each day.</a:t>
            </a:r>
            <a:endParaRPr lang="en-GB" baseline="0" dirty="0">
              <a:cs typeface="Calibri"/>
            </a:endParaRPr>
          </a:p>
          <a:p>
            <a:endParaRPr lang="en-GB" dirty="0"/>
          </a:p>
          <a:p>
            <a:r>
              <a:rPr lang="en-GB" baseline="0" dirty="0"/>
              <a:t>At 3.15 the children will be handed over to you in the playground.</a:t>
            </a:r>
            <a:r>
              <a:rPr lang="en-GB" dirty="0"/>
              <a:t> We</a:t>
            </a:r>
            <a:r>
              <a:rPr lang="en-GB" baseline="0" dirty="0"/>
              <a:t> will do this one at a time, which can take a while to get used to. If your child comes over to you without us sending them, please can you send them back to wait in line!</a:t>
            </a:r>
          </a:p>
          <a:p>
            <a:endParaRPr lang="en-GB" baseline="0" dirty="0"/>
          </a:p>
          <a:p>
            <a:r>
              <a:rPr lang="en-GB" dirty="0">
                <a:cs typeface="Calibri" panose="020F0502020204030204"/>
              </a:rPr>
              <a:t>You will have noticed that the day has a mixture of adult led sessions (either, whole class or group work) and large sections of the day where the children direct their own play. It is this purposeful play that make the early years different from the rest of the school. </a:t>
            </a:r>
          </a:p>
        </p:txBody>
      </p:sp>
      <p:sp>
        <p:nvSpPr>
          <p:cNvPr id="4" name="Slide Number Placeholder 3"/>
          <p:cNvSpPr>
            <a:spLocks noGrp="1"/>
          </p:cNvSpPr>
          <p:nvPr>
            <p:ph type="sldNum" sz="quarter" idx="10"/>
          </p:nvPr>
        </p:nvSpPr>
        <p:spPr/>
        <p:txBody>
          <a:bodyPr/>
          <a:lstStyle/>
          <a:p>
            <a:fld id="{7B36E6E7-B6E1-472E-AFBA-EA643EBF68BE}" type="slidenum">
              <a:rPr lang="en-GB" smtClean="0"/>
              <a:t>4</a:t>
            </a:fld>
            <a:endParaRPr lang="en-GB"/>
          </a:p>
        </p:txBody>
      </p:sp>
    </p:spTree>
    <p:extLst>
      <p:ext uri="{BB962C8B-B14F-4D97-AF65-F5344CB8AC3E}">
        <p14:creationId xmlns:p14="http://schemas.microsoft.com/office/powerpoint/2010/main" val="3116450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 reason this reception year is different to the rest of the school is because it is designed to prepare the children to be</a:t>
            </a:r>
            <a:r>
              <a:rPr lang="en-US" baseline="0" dirty="0">
                <a:ea typeface="Calibri"/>
                <a:cs typeface="Calibri"/>
              </a:rPr>
              <a:t> ready for year 1</a:t>
            </a:r>
            <a:r>
              <a:rPr lang="en-US" dirty="0">
                <a:ea typeface="Calibri"/>
                <a:cs typeface="Calibri"/>
              </a:rPr>
              <a:t>. The flexible- learn through play style enables adults to scaffold the learning to each child's differing needs. </a:t>
            </a:r>
            <a:endParaRPr lang="en-US" baseline="0" dirty="0">
              <a:ea typeface="Calibri"/>
              <a:cs typeface="Calibri"/>
            </a:endParaRPr>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The children come to school from a wide range of starting points and personal </a:t>
            </a:r>
            <a:r>
              <a:rPr lang="en-US" dirty="0" smtClean="0"/>
              <a:t>experiences.</a:t>
            </a:r>
            <a:r>
              <a:rPr lang="en-US"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Through </a:t>
            </a:r>
            <a:r>
              <a:rPr lang="en-US" dirty="0"/>
              <a:t>ITMP, staff play alongside the children,</a:t>
            </a:r>
            <a:r>
              <a:rPr lang="en-US" baseline="0" dirty="0"/>
              <a:t> </a:t>
            </a:r>
            <a:r>
              <a:rPr lang="en-US" dirty="0"/>
              <a:t>monitor</a:t>
            </a:r>
            <a:r>
              <a:rPr lang="en-US" baseline="0" dirty="0"/>
              <a:t> </a:t>
            </a:r>
            <a:r>
              <a:rPr lang="en-US" dirty="0"/>
              <a:t>their progress and tailor </a:t>
            </a:r>
            <a:r>
              <a:rPr lang="en-US" dirty="0" smtClean="0"/>
              <a:t>their playful </a:t>
            </a:r>
            <a:r>
              <a:rPr lang="en-US" dirty="0"/>
              <a:t>learning to ensure </a:t>
            </a:r>
            <a:r>
              <a:rPr lang="en-US" dirty="0" smtClean="0"/>
              <a:t>progression is specific for them. </a:t>
            </a:r>
            <a:r>
              <a:rPr lang="en-US" dirty="0" smtClean="0">
                <a:ea typeface="Calibri" panose="020F0502020204030204"/>
                <a:cs typeface="Calibri" panose="020F0502020204030204"/>
              </a:rPr>
              <a:t>The staff work hard to ensure the interactions that they have with individual pupils reflect their growing needs and interests. </a:t>
            </a:r>
          </a:p>
          <a:p>
            <a:endParaRPr lang="en-US" dirty="0" smtClean="0"/>
          </a:p>
          <a:p>
            <a:r>
              <a:rPr lang="en-US" dirty="0" smtClean="0"/>
              <a:t>Alongside </a:t>
            </a:r>
            <a:r>
              <a:rPr lang="en-US" dirty="0"/>
              <a:t>this </a:t>
            </a:r>
            <a:r>
              <a:rPr lang="en-US" dirty="0" smtClean="0"/>
              <a:t>freer aspect of the day,</a:t>
            </a:r>
            <a:r>
              <a:rPr lang="en-US" baseline="0" dirty="0" smtClean="0"/>
              <a:t> </a:t>
            </a:r>
            <a:r>
              <a:rPr lang="en-US" dirty="0" smtClean="0"/>
              <a:t>a carefully preplanned </a:t>
            </a:r>
            <a:r>
              <a:rPr lang="en-US" dirty="0"/>
              <a:t>curriculum </a:t>
            </a:r>
            <a:r>
              <a:rPr lang="en-US" dirty="0" smtClean="0"/>
              <a:t>is taught in whole class</a:t>
            </a:r>
            <a:r>
              <a:rPr lang="en-US" baseline="0" dirty="0" smtClean="0"/>
              <a:t> lessons </a:t>
            </a:r>
            <a:r>
              <a:rPr lang="en-US" dirty="0" smtClean="0"/>
              <a:t>to make</a:t>
            </a:r>
            <a:r>
              <a:rPr lang="en-US" baseline="0" dirty="0" smtClean="0"/>
              <a:t> </a:t>
            </a:r>
            <a:r>
              <a:rPr lang="en-US" dirty="0" smtClean="0"/>
              <a:t>sure </a:t>
            </a:r>
            <a:r>
              <a:rPr lang="en-US" dirty="0"/>
              <a:t>that the children are taught </a:t>
            </a:r>
            <a:r>
              <a:rPr lang="en-US" dirty="0" smtClean="0"/>
              <a:t>the skills </a:t>
            </a:r>
            <a:r>
              <a:rPr lang="en-US" dirty="0"/>
              <a:t>and knowledge </a:t>
            </a:r>
            <a:r>
              <a:rPr lang="en-US" dirty="0" smtClean="0"/>
              <a:t>to meet progression milestones throughout </a:t>
            </a:r>
            <a:r>
              <a:rPr lang="en-US" dirty="0"/>
              <a:t>the year. </a:t>
            </a:r>
            <a:endParaRPr lang="en-US" dirty="0">
              <a:cs typeface="Calibri" panose="020F0502020204030204"/>
            </a:endParaRPr>
          </a:p>
          <a:p>
            <a:endParaRPr lang="en-US" dirty="0">
              <a:ea typeface="Calibri"/>
              <a:cs typeface="Calibri"/>
            </a:endParaRPr>
          </a:p>
          <a:p>
            <a:r>
              <a:rPr lang="en-US" dirty="0">
                <a:ea typeface="Calibri"/>
                <a:cs typeface="Calibri"/>
              </a:rPr>
              <a:t>The EYFS framework is split into 2 key areas, prime and </a:t>
            </a:r>
            <a:r>
              <a:rPr lang="en-US" dirty="0" smtClean="0">
                <a:ea typeface="Calibri"/>
                <a:cs typeface="Calibri"/>
              </a:rPr>
              <a:t>specific.</a:t>
            </a:r>
            <a:r>
              <a:rPr lang="en-US" baseline="0" dirty="0" smtClean="0">
                <a:ea typeface="Calibri"/>
                <a:cs typeface="Calibri"/>
              </a:rPr>
              <a:t> </a:t>
            </a:r>
          </a:p>
          <a:p>
            <a:r>
              <a:rPr lang="en-US" dirty="0" smtClean="0"/>
              <a:t>The Prime Areas are basic, life-long skills that pave the way for children to progress towards Specific Areas of Learning. </a:t>
            </a:r>
            <a:endParaRPr lang="en-US" dirty="0" smtClean="0">
              <a:cs typeface="Calibri"/>
            </a:endParaRPr>
          </a:p>
          <a:p>
            <a:r>
              <a:rPr lang="en-US" dirty="0" smtClean="0"/>
              <a:t>The Specific Areas of Learning cannot be developed alone, and rely on the skills gained in the Prime Areas of Learning.</a:t>
            </a:r>
            <a:endParaRPr lang="en-US" dirty="0" smtClean="0">
              <a:ea typeface="Calibri" panose="020F0502020204030204"/>
              <a:cs typeface="Calibri" panose="020F0502020204030204"/>
            </a:endParaRPr>
          </a:p>
          <a:p>
            <a:endParaRPr lang="en-US" baseline="0" dirty="0" smtClean="0">
              <a:ea typeface="Calibri"/>
              <a:cs typeface="Calibri"/>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ea typeface="Calibri"/>
                <a:cs typeface="Calibri"/>
              </a:rPr>
              <a:t>These are split into </a:t>
            </a:r>
            <a:r>
              <a:rPr lang="en-US" dirty="0" smtClean="0">
                <a:ea typeface="Calibri"/>
                <a:cs typeface="Calibri"/>
              </a:rPr>
              <a:t>7 strands.</a:t>
            </a:r>
            <a:r>
              <a:rPr lang="en-US" baseline="0" dirty="0" smtClean="0">
                <a:ea typeface="Calibri"/>
                <a:cs typeface="Calibri"/>
              </a:rPr>
              <a:t> </a:t>
            </a:r>
            <a:endParaRPr lang="en-US" dirty="0" smtClean="0">
              <a:ea typeface="Calibri"/>
              <a:cs typeface="Calibri"/>
            </a:endParaRPr>
          </a:p>
          <a:p>
            <a:endParaRPr lang="en-US" dirty="0" smtClean="0">
              <a:ea typeface="Calibri"/>
              <a:cs typeface="Calibri"/>
            </a:endParaRPr>
          </a:p>
          <a:p>
            <a:r>
              <a:rPr lang="en-US" dirty="0" smtClean="0">
                <a:ea typeface="Calibri"/>
                <a:cs typeface="Calibri"/>
              </a:rPr>
              <a:t>These strands are broken down further and it is on these which we will base our</a:t>
            </a:r>
            <a:r>
              <a:rPr lang="en-US" baseline="0" dirty="0" smtClean="0">
                <a:ea typeface="Calibri"/>
                <a:cs typeface="Calibri"/>
              </a:rPr>
              <a:t> end of year</a:t>
            </a:r>
            <a:r>
              <a:rPr lang="en-US" dirty="0" smtClean="0">
                <a:ea typeface="Calibri"/>
                <a:cs typeface="Calibri"/>
              </a:rPr>
              <a:t> report. There is an Early Learning </a:t>
            </a:r>
            <a:r>
              <a:rPr lang="en-US" dirty="0">
                <a:ea typeface="Calibri"/>
                <a:cs typeface="Calibri"/>
              </a:rPr>
              <a:t>G</a:t>
            </a:r>
            <a:r>
              <a:rPr lang="en-US" dirty="0" smtClean="0">
                <a:ea typeface="Calibri"/>
                <a:cs typeface="Calibri"/>
              </a:rPr>
              <a:t>oal descriptor for each of these 17 areas</a:t>
            </a:r>
            <a:r>
              <a:rPr lang="en-US" baseline="0" dirty="0" smtClean="0">
                <a:ea typeface="Calibri"/>
                <a:cs typeface="Calibri"/>
              </a:rPr>
              <a:t> and when we meet to discuss your child’s progress, we will let you know if they are on track to meet these. </a:t>
            </a:r>
            <a:endParaRPr lang="en-US" dirty="0"/>
          </a:p>
          <a:p>
            <a:endParaRPr lang="en-US" dirty="0">
              <a:ea typeface="Calibri" panose="020F0502020204030204"/>
              <a:cs typeface="Calibri" panose="020F0502020204030204"/>
            </a:endParaRPr>
          </a:p>
          <a:p>
            <a:r>
              <a:rPr lang="en-US" dirty="0" smtClean="0">
                <a:ea typeface="Calibri" panose="020F0502020204030204"/>
                <a:cs typeface="Calibri" panose="020F0502020204030204"/>
              </a:rPr>
              <a:t>Staff </a:t>
            </a:r>
            <a:r>
              <a:rPr lang="en-US" dirty="0">
                <a:ea typeface="Calibri" panose="020F0502020204030204"/>
                <a:cs typeface="Calibri" panose="020F0502020204030204"/>
              </a:rPr>
              <a:t>scaffold and support those who need a little extra help and provide challenge for those who can be </a:t>
            </a:r>
            <a:r>
              <a:rPr lang="en-US" dirty="0" smtClean="0">
                <a:ea typeface="Calibri" panose="020F0502020204030204"/>
                <a:cs typeface="Calibri" panose="020F0502020204030204"/>
              </a:rPr>
              <a:t>extended</a:t>
            </a:r>
            <a:r>
              <a:rPr lang="en-US" baseline="0" dirty="0" smtClean="0">
                <a:ea typeface="Calibri" panose="020F0502020204030204"/>
                <a:cs typeface="Calibri" panose="020F0502020204030204"/>
              </a:rPr>
              <a:t> further.</a:t>
            </a:r>
            <a:endParaRPr lang="en-US"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7B36E6E7-B6E1-472E-AFBA-EA643EBF68BE}" type="slidenum">
              <a:rPr lang="en-GB" smtClean="0"/>
              <a:t>5</a:t>
            </a:fld>
            <a:endParaRPr lang="en-GB"/>
          </a:p>
        </p:txBody>
      </p:sp>
    </p:spTree>
    <p:extLst>
      <p:ext uri="{BB962C8B-B14F-4D97-AF65-F5344CB8AC3E}">
        <p14:creationId xmlns:p14="http://schemas.microsoft.com/office/powerpoint/2010/main" val="3564912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like to keep you informed as to your child’s progress. One of the ways we do this is through an app called Evidence me. If your child’s preschool uses tapestry, it is very similar.</a:t>
            </a:r>
          </a:p>
          <a:p>
            <a:endParaRPr lang="en-GB" baseline="0" dirty="0"/>
          </a:p>
          <a:p>
            <a:r>
              <a:rPr lang="en-GB" baseline="0" dirty="0"/>
              <a:t>We may send you two types of notifications on this platform. </a:t>
            </a:r>
          </a:p>
          <a:p>
            <a:endParaRPr lang="en-GB" baseline="0" dirty="0"/>
          </a:p>
          <a:p>
            <a:r>
              <a:rPr lang="en-GB" baseline="0" dirty="0"/>
              <a:t>A wow moment – this is a quick snap shot to share something, fun, interesting or new that your child has done.  </a:t>
            </a:r>
          </a:p>
          <a:p>
            <a:endParaRPr lang="en-GB" baseline="0" dirty="0"/>
          </a:p>
          <a:p>
            <a:r>
              <a:rPr lang="en-GB" baseline="0" dirty="0"/>
              <a:t>ITMP – this is a more detailed observation which shares what your child was doing, how their learning has been extended by a member of staff and what they can now do as a result. This type of observation may also include information about how you can further this at home. </a:t>
            </a:r>
          </a:p>
          <a:p>
            <a:endParaRPr lang="en-GB" baseline="0" dirty="0"/>
          </a:p>
          <a:p>
            <a:r>
              <a:rPr lang="en-GB" baseline="0" dirty="0"/>
              <a:t>We ask that you log onto Evidence Me to send us wow moments from home. The teacher assessment that we make at the end of the year take into account the views of school staff, pupils and parents so your input into this is much appreciated. </a:t>
            </a:r>
            <a:r>
              <a:rPr lang="en-GB" dirty="0"/>
              <a:t>For example, if your child has learned to ride a bike on the weekend, or if your child has taken up a new club or started a new hobby, we would love to talk about this with them and celebrate their success. </a:t>
            </a:r>
            <a:endParaRPr lang="en-GB" baseline="0" dirty="0">
              <a:ea typeface="Calibri" panose="020F0502020204030204"/>
              <a:cs typeface="Calibri" panose="020F0502020204030204"/>
            </a:endParaRPr>
          </a:p>
          <a:p>
            <a:endParaRPr lang="en-GB" dirty="0">
              <a:ea typeface="Calibri" panose="020F0502020204030204"/>
              <a:cs typeface="Calibri" panose="020F0502020204030204"/>
            </a:endParaRPr>
          </a:p>
          <a:p>
            <a:r>
              <a:rPr lang="en-GB" dirty="0">
                <a:ea typeface="Calibri" panose="020F0502020204030204"/>
                <a:cs typeface="Calibri" panose="020F0502020204030204"/>
              </a:rPr>
              <a:t>You will find that we use Evidence Me mainly during the Autumn and Spring Terms, and less during the Summer Term when the children are working more on paper, and transitioning to year 1.</a:t>
            </a:r>
          </a:p>
          <a:p>
            <a:r>
              <a:rPr lang="en-GB" dirty="0">
                <a:ea typeface="Calibri" panose="020F0502020204030204"/>
                <a:cs typeface="Calibri" panose="020F0502020204030204"/>
              </a:rPr>
              <a:t>If your child is in a preschool that</a:t>
            </a:r>
            <a:r>
              <a:rPr lang="en-GB" baseline="0" dirty="0">
                <a:ea typeface="Calibri" panose="020F0502020204030204"/>
                <a:cs typeface="Calibri" panose="020F0502020204030204"/>
              </a:rPr>
              <a:t> sends updates, you may find they get fewer updates from school. Please be reassured, this is purely due to the staff pupil ratio, your child will be very busy in school! </a:t>
            </a:r>
            <a:endParaRPr lang="en-GB" dirty="0">
              <a:ea typeface="Calibri" panose="020F0502020204030204"/>
              <a:cs typeface="Calibri" panose="020F0502020204030204"/>
            </a:endParaRPr>
          </a:p>
          <a:p>
            <a:endParaRPr lang="en-GB" dirty="0">
              <a:ea typeface="Calibri" panose="020F0502020204030204"/>
              <a:cs typeface="Calibri" panose="020F0502020204030204"/>
            </a:endParaRPr>
          </a:p>
          <a:p>
            <a:endParaRPr lang="en-GB" dirty="0">
              <a:ea typeface="Calibri" panose="020F0502020204030204"/>
              <a:cs typeface="Calibri" panose="020F0502020204030204"/>
            </a:endParaRPr>
          </a:p>
        </p:txBody>
      </p:sp>
      <p:sp>
        <p:nvSpPr>
          <p:cNvPr id="4" name="Slide Number Placeholder 3"/>
          <p:cNvSpPr>
            <a:spLocks noGrp="1"/>
          </p:cNvSpPr>
          <p:nvPr>
            <p:ph type="sldNum" sz="quarter" idx="10"/>
          </p:nvPr>
        </p:nvSpPr>
        <p:spPr/>
        <p:txBody>
          <a:bodyPr/>
          <a:lstStyle/>
          <a:p>
            <a:fld id="{7B36E6E7-B6E1-472E-AFBA-EA643EBF68BE}" type="slidenum">
              <a:rPr lang="en-GB" smtClean="0"/>
              <a:t>6</a:t>
            </a:fld>
            <a:endParaRPr lang="en-GB"/>
          </a:p>
        </p:txBody>
      </p:sp>
    </p:spTree>
    <p:extLst>
      <p:ext uri="{BB962C8B-B14F-4D97-AF65-F5344CB8AC3E}">
        <p14:creationId xmlns:p14="http://schemas.microsoft.com/office/powerpoint/2010/main" val="2094656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a:t>
            </a:r>
            <a:r>
              <a:rPr lang="en-GB" baseline="0" dirty="0"/>
              <a:t> those that wish, w</a:t>
            </a:r>
            <a:r>
              <a:rPr lang="en-GB" dirty="0"/>
              <a:t>e will go to look at the classroom space at the end</a:t>
            </a:r>
            <a:r>
              <a:rPr lang="en-GB" baseline="0" dirty="0"/>
              <a:t> of the presentation. </a:t>
            </a:r>
          </a:p>
          <a:p>
            <a:endParaRPr lang="en-GB" baseline="0" dirty="0"/>
          </a:p>
          <a:p>
            <a:r>
              <a:rPr lang="en-GB" baseline="0" dirty="0"/>
              <a:t>The children will have </a:t>
            </a:r>
            <a:r>
              <a:rPr lang="en-GB" baseline="0" dirty="0" smtClean="0"/>
              <a:t>access </a:t>
            </a:r>
            <a:r>
              <a:rPr lang="en-GB" baseline="0" dirty="0"/>
              <a:t>to the both inside and outside during the ITMP sessions. Each zone has a mixture of resources that promote progression across each of the 7 strands of the EYFS framework. We </a:t>
            </a:r>
            <a:r>
              <a:rPr lang="en-GB" baseline="0" dirty="0" smtClean="0"/>
              <a:t>up skill the </a:t>
            </a:r>
            <a:r>
              <a:rPr lang="en-GB" baseline="0" dirty="0"/>
              <a:t>environment gradually throughout the year so that it provides more challenge towards the summer term. We also </a:t>
            </a:r>
            <a:r>
              <a:rPr lang="en-GB" baseline="0" dirty="0" smtClean="0"/>
              <a:t>adapt the </a:t>
            </a:r>
            <a:r>
              <a:rPr lang="en-GB" baseline="0" dirty="0"/>
              <a:t>environment based on the children’s current interests. </a:t>
            </a:r>
          </a:p>
          <a:p>
            <a:endParaRPr lang="en-GB" baseline="0" dirty="0"/>
          </a:p>
          <a:p>
            <a:r>
              <a:rPr lang="en-GB" baseline="0" dirty="0"/>
              <a:t>Your input into this is really helpful. Each week we choose a few children to focus on and </a:t>
            </a:r>
            <a:r>
              <a:rPr lang="en-GB" baseline="0" dirty="0" smtClean="0"/>
              <a:t>we record our observations of these pupils during </a:t>
            </a:r>
            <a:r>
              <a:rPr lang="en-GB" baseline="0" dirty="0"/>
              <a:t>the ITMP time. </a:t>
            </a:r>
            <a:r>
              <a:rPr lang="en-GB" baseline="0" dirty="0" smtClean="0"/>
              <a:t>We still spend time with all pupils, but record the learning for just a few children each week. </a:t>
            </a:r>
          </a:p>
          <a:p>
            <a:endParaRPr lang="en-GB" baseline="0" dirty="0" smtClean="0"/>
          </a:p>
          <a:p>
            <a:r>
              <a:rPr lang="en-GB" baseline="0" dirty="0" smtClean="0"/>
              <a:t>Before </a:t>
            </a:r>
            <a:r>
              <a:rPr lang="en-GB" baseline="0" dirty="0"/>
              <a:t>your child’s half termly focus week, we send home a form asking about your child’s current interests and recent achievements. Please send this form back as swiftly as possible as it helps us prepare the environment with them in mind. </a:t>
            </a:r>
          </a:p>
          <a:p>
            <a:endParaRPr lang="en-GB" baseline="0" dirty="0"/>
          </a:p>
          <a:p>
            <a:r>
              <a:rPr lang="en-GB" baseline="0" dirty="0"/>
              <a:t>Also, occasionally parents are able to donate resources that can enhance our provision- hosepipes, gardening tools, plants and seeds, junk modelling resources, large sheets, tarpaulins, pots and pans for the mud kitchen etc. It’s always worth asking if you think you have something we might be interested in!</a:t>
            </a:r>
            <a:endParaRPr lang="en-GB" dirty="0"/>
          </a:p>
        </p:txBody>
      </p:sp>
      <p:sp>
        <p:nvSpPr>
          <p:cNvPr id="4" name="Slide Number Placeholder 3"/>
          <p:cNvSpPr>
            <a:spLocks noGrp="1"/>
          </p:cNvSpPr>
          <p:nvPr>
            <p:ph type="sldNum" sz="quarter" idx="10"/>
          </p:nvPr>
        </p:nvSpPr>
        <p:spPr/>
        <p:txBody>
          <a:bodyPr/>
          <a:lstStyle/>
          <a:p>
            <a:fld id="{7B36E6E7-B6E1-472E-AFBA-EA643EBF68BE}" type="slidenum">
              <a:rPr lang="en-GB" smtClean="0"/>
              <a:t>7</a:t>
            </a:fld>
            <a:endParaRPr lang="en-GB"/>
          </a:p>
        </p:txBody>
      </p:sp>
    </p:spTree>
    <p:extLst>
      <p:ext uri="{BB962C8B-B14F-4D97-AF65-F5344CB8AC3E}">
        <p14:creationId xmlns:p14="http://schemas.microsoft.com/office/powerpoint/2010/main" val="20714059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addition to all the regular</a:t>
            </a:r>
            <a:r>
              <a:rPr lang="en-GB" baseline="0" dirty="0"/>
              <a:t> classroom based learning </a:t>
            </a:r>
            <a:r>
              <a:rPr lang="en-GB" dirty="0"/>
              <a:t>opportunities, </a:t>
            </a:r>
            <a:r>
              <a:rPr lang="en-GB" baseline="0" dirty="0"/>
              <a:t>we like to offer lots of life </a:t>
            </a:r>
            <a:r>
              <a:rPr lang="en-GB" baseline="0" dirty="0" smtClean="0"/>
              <a:t>experiences such as trips </a:t>
            </a:r>
            <a:r>
              <a:rPr lang="en-GB" baseline="0" dirty="0"/>
              <a:t>to the theatre, </a:t>
            </a:r>
            <a:r>
              <a:rPr lang="en-GB" baseline="0" dirty="0" smtClean="0"/>
              <a:t>visits from </a:t>
            </a:r>
            <a:r>
              <a:rPr lang="en-GB" baseline="0" dirty="0"/>
              <a:t>Father </a:t>
            </a:r>
            <a:r>
              <a:rPr lang="en-GB" baseline="0" dirty="0" smtClean="0"/>
              <a:t>Christmas, parent share afternoons, charity walks, and walks in the local area. </a:t>
            </a:r>
            <a:endParaRPr lang="en-GB" dirty="0"/>
          </a:p>
          <a:p>
            <a:endParaRPr lang="en-GB" dirty="0"/>
          </a:p>
          <a:p>
            <a:r>
              <a:rPr lang="en-GB" dirty="0"/>
              <a:t>Each week the children take part in forest school,</a:t>
            </a:r>
            <a:r>
              <a:rPr lang="en-GB" baseline="0" dirty="0"/>
              <a:t> led by our forest school leader, Mr </a:t>
            </a:r>
            <a:r>
              <a:rPr lang="en-GB" baseline="0" dirty="0" err="1"/>
              <a:t>Trowga</a:t>
            </a:r>
            <a:r>
              <a:rPr lang="en-GB" baseline="0" dirty="0"/>
              <a:t>. </a:t>
            </a:r>
          </a:p>
          <a:p>
            <a:r>
              <a:rPr lang="en-GB" baseline="0" dirty="0"/>
              <a:t>On Wednesday’s, the children come to school wearing their home clothes. These need to weather appropriate and cover their arms and legs. They take part in forest school activities in all weathers and can get dirty! We will provide overalls but they will need to keep a pair of wellington boots in school. </a:t>
            </a:r>
            <a:r>
              <a:rPr lang="en-GB" baseline="0" dirty="0" smtClean="0"/>
              <a:t>On warmer days we ask the children to bring shorts and t-shirts to change into after. </a:t>
            </a:r>
            <a:endParaRPr lang="en-GB" baseline="0" dirty="0"/>
          </a:p>
          <a:p>
            <a:endParaRPr lang="en-GB" dirty="0"/>
          </a:p>
          <a:p>
            <a:r>
              <a:rPr lang="en-GB" dirty="0"/>
              <a:t>PE happens</a:t>
            </a:r>
            <a:r>
              <a:rPr lang="en-GB" baseline="0" dirty="0"/>
              <a:t> each Friday and again, the children come in their kit to school. They can wear trainers, but please make sure that they can fasten these themselves. </a:t>
            </a:r>
            <a:r>
              <a:rPr lang="en-GB" baseline="0" dirty="0" smtClean="0"/>
              <a:t>When they move to year 1 they will bring their PE kit to change into in school. </a:t>
            </a:r>
            <a:endParaRPr lang="en-GB" baseline="0" dirty="0"/>
          </a:p>
          <a:p>
            <a:r>
              <a:rPr lang="en-GB" dirty="0"/>
              <a:t> </a:t>
            </a: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The children will </a:t>
            </a:r>
            <a:r>
              <a:rPr lang="en-GB" baseline="0" dirty="0" smtClean="0"/>
              <a:t>meet </a:t>
            </a:r>
            <a:r>
              <a:rPr lang="en-GB" baseline="0" dirty="0"/>
              <a:t>a lot of staff and volunteers throughout the week including Mr Ring and Mrs Viv who prepare our hymns for regular worship in church. The school Masses will be advertised in the weekly newsletters, please </a:t>
            </a:r>
            <a:r>
              <a:rPr lang="en-GB" dirty="0"/>
              <a:t>come and join us at Mass</a:t>
            </a:r>
            <a:r>
              <a:rPr lang="en-GB" baseline="0" dirty="0"/>
              <a:t>. You do not need to be Catholic to do so, everyone is welcome. </a:t>
            </a:r>
            <a:endParaRPr lang="en-GB" dirty="0"/>
          </a:p>
          <a:p>
            <a:endParaRPr lang="en-GB" dirty="0"/>
          </a:p>
          <a:p>
            <a:r>
              <a:rPr lang="en-GB" dirty="0"/>
              <a:t>We</a:t>
            </a:r>
            <a:r>
              <a:rPr lang="en-GB" baseline="0" dirty="0"/>
              <a:t> love having volunteers/ parents/ grandparents help with trips or come into school to talk to the class about their professions. If you feel that this is something you would be interested in, please let us know. </a:t>
            </a:r>
          </a:p>
          <a:p>
            <a:endParaRPr lang="en-GB" dirty="0">
              <a:ea typeface="Calibri" panose="020F0502020204030204"/>
              <a:cs typeface="Calibri" panose="020F0502020204030204"/>
            </a:endParaRPr>
          </a:p>
        </p:txBody>
      </p:sp>
      <p:sp>
        <p:nvSpPr>
          <p:cNvPr id="4" name="Slide Number Placeholder 3"/>
          <p:cNvSpPr>
            <a:spLocks noGrp="1"/>
          </p:cNvSpPr>
          <p:nvPr>
            <p:ph type="sldNum" sz="quarter" idx="10"/>
          </p:nvPr>
        </p:nvSpPr>
        <p:spPr/>
        <p:txBody>
          <a:bodyPr/>
          <a:lstStyle/>
          <a:p>
            <a:fld id="{7B36E6E7-B6E1-472E-AFBA-EA643EBF68BE}" type="slidenum">
              <a:rPr lang="en-GB" smtClean="0"/>
              <a:t>8</a:t>
            </a:fld>
            <a:endParaRPr lang="en-GB"/>
          </a:p>
        </p:txBody>
      </p:sp>
    </p:spTree>
    <p:extLst>
      <p:ext uri="{BB962C8B-B14F-4D97-AF65-F5344CB8AC3E}">
        <p14:creationId xmlns:p14="http://schemas.microsoft.com/office/powerpoint/2010/main" val="4069175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the Autumn term,</a:t>
            </a:r>
            <a:r>
              <a:rPr lang="en-GB" baseline="0" dirty="0" smtClean="0"/>
              <a:t> you will be invited to a parent workshop to learn more about early reading, writing and number.</a:t>
            </a:r>
            <a:endParaRPr lang="en-GB" dirty="0" smtClean="0"/>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We start phonics lessons in the first week. There is a 20 minute phonic lesson every morning. The progression of the scheme is rapid, so to help the children keep pace we ask for parents to support the learning at home for 5 minutes each day. </a:t>
            </a:r>
            <a:endParaRPr lang="en-GB" baseline="0" dirty="0"/>
          </a:p>
          <a:p>
            <a:endParaRPr lang="en-GB" baseline="0" dirty="0"/>
          </a:p>
          <a:p>
            <a:r>
              <a:rPr lang="en-GB" baseline="0" dirty="0" smtClean="0"/>
              <a:t>We will send home </a:t>
            </a:r>
            <a:r>
              <a:rPr lang="en-GB" baseline="0" dirty="0"/>
              <a:t>a bag with a few sounds </a:t>
            </a:r>
            <a:r>
              <a:rPr lang="en-GB" baseline="0" dirty="0" smtClean="0"/>
              <a:t>cards and </a:t>
            </a:r>
            <a:r>
              <a:rPr lang="en-GB" baseline="0" dirty="0"/>
              <a:t>tricky words to look at together</a:t>
            </a:r>
            <a:r>
              <a:rPr lang="en-GB" baseline="0" dirty="0" smtClean="0"/>
              <a:t>. Each Friday the children hand these in to be topped up with the weekly sounds. </a:t>
            </a:r>
          </a:p>
          <a:p>
            <a:endParaRPr lang="en-GB" baseline="0" dirty="0" smtClean="0"/>
          </a:p>
          <a:p>
            <a:r>
              <a:rPr lang="en-GB" baseline="0" dirty="0" smtClean="0"/>
              <a:t>As </a:t>
            </a:r>
            <a:r>
              <a:rPr lang="en-GB" baseline="0" dirty="0"/>
              <a:t>the scheme gets harder, the children are encouraged to read short words by blending the sounds together. Once they can blend confidently the children will begin to bring a reading scheme book home in addition to their bag of sounds and tricky words. Again, just 5 minutes each day is enough to make a huge difference. </a:t>
            </a:r>
          </a:p>
          <a:p>
            <a:endParaRPr lang="en-GB" baseline="0" dirty="0" smtClean="0"/>
          </a:p>
          <a:p>
            <a:r>
              <a:rPr lang="en-GB" baseline="0" dirty="0" smtClean="0"/>
              <a:t>There is more information about our scheme on the school website or by visiting Little Wandle Letters and sounds.</a:t>
            </a:r>
          </a:p>
          <a:p>
            <a:endParaRPr lang="en-GB" baseline="0" dirty="0" smtClean="0"/>
          </a:p>
          <a:p>
            <a:r>
              <a:rPr lang="en-GB" baseline="0" dirty="0" smtClean="0"/>
              <a:t>Please try to join us for the parent workshop in the workshop when the date is advertised. </a:t>
            </a:r>
            <a:endParaRPr lang="en-GB" baseline="0" dirty="0"/>
          </a:p>
          <a:p>
            <a:endParaRPr lang="en-GB" baseline="0" dirty="0"/>
          </a:p>
        </p:txBody>
      </p:sp>
      <p:sp>
        <p:nvSpPr>
          <p:cNvPr id="4" name="Slide Number Placeholder 3"/>
          <p:cNvSpPr>
            <a:spLocks noGrp="1"/>
          </p:cNvSpPr>
          <p:nvPr>
            <p:ph type="sldNum" sz="quarter" idx="10"/>
          </p:nvPr>
        </p:nvSpPr>
        <p:spPr/>
        <p:txBody>
          <a:bodyPr/>
          <a:lstStyle/>
          <a:p>
            <a:fld id="{7B36E6E7-B6E1-472E-AFBA-EA643EBF68BE}" type="slidenum">
              <a:rPr lang="en-GB" smtClean="0"/>
              <a:t>9</a:t>
            </a:fld>
            <a:endParaRPr lang="en-GB"/>
          </a:p>
        </p:txBody>
      </p:sp>
    </p:spTree>
    <p:extLst>
      <p:ext uri="{BB962C8B-B14F-4D97-AF65-F5344CB8AC3E}">
        <p14:creationId xmlns:p14="http://schemas.microsoft.com/office/powerpoint/2010/main" val="40909385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Google</a:t>
            </a:r>
            <a:r>
              <a:rPr lang="en-GB" baseline="0" dirty="0"/>
              <a:t> classroom is used for several reasons and we ask all pupils to get set up with this swiftly in the autumn term. The school will create the account for your child and invite you to join in September. </a:t>
            </a:r>
          </a:p>
          <a:p>
            <a:endParaRPr lang="en-GB" baseline="0" dirty="0"/>
          </a:p>
          <a:p>
            <a:r>
              <a:rPr lang="en-GB" baseline="0" dirty="0"/>
              <a:t>We use GC as a way of sharing </a:t>
            </a:r>
            <a:r>
              <a:rPr lang="en-GB" baseline="0" dirty="0" smtClean="0"/>
              <a:t>a weekly class update, or whole </a:t>
            </a:r>
            <a:r>
              <a:rPr lang="en-GB" baseline="0" dirty="0"/>
              <a:t>class </a:t>
            </a:r>
            <a:r>
              <a:rPr lang="en-GB" baseline="0" dirty="0" smtClean="0"/>
              <a:t>achievements with </a:t>
            </a:r>
            <a:r>
              <a:rPr lang="en-GB" baseline="0" dirty="0"/>
              <a:t>all the </a:t>
            </a:r>
            <a:r>
              <a:rPr lang="en-GB" baseline="0" dirty="0" smtClean="0"/>
              <a:t>class. We </a:t>
            </a:r>
            <a:r>
              <a:rPr lang="en-GB" baseline="0" dirty="0"/>
              <a:t>attach photographs of </a:t>
            </a:r>
            <a:r>
              <a:rPr lang="en-GB" baseline="0" dirty="0" smtClean="0"/>
              <a:t>the children (if you have given consent for your child’s picture to be used) but </a:t>
            </a:r>
            <a:r>
              <a:rPr lang="en-GB" baseline="0" dirty="0"/>
              <a:t>ask you not to share these with anyone else as they may contain photographs of other children. Comments made on the </a:t>
            </a:r>
            <a:r>
              <a:rPr lang="en-GB" baseline="0" dirty="0" smtClean="0"/>
              <a:t>class stream </a:t>
            </a:r>
            <a:r>
              <a:rPr lang="en-GB" baseline="0" dirty="0"/>
              <a:t>are available for the whole class to see. </a:t>
            </a:r>
          </a:p>
          <a:p>
            <a:endParaRPr lang="en-GB" baseline="0" dirty="0"/>
          </a:p>
          <a:p>
            <a:r>
              <a:rPr lang="en-GB" baseline="0" dirty="0"/>
              <a:t>We also use this as our platform for setting and handing in </a:t>
            </a:r>
            <a:r>
              <a:rPr lang="en-GB" baseline="0" dirty="0" smtClean="0"/>
              <a:t>homework</a:t>
            </a:r>
            <a:r>
              <a:rPr lang="en-GB" baseline="0" dirty="0"/>
              <a:t>. </a:t>
            </a:r>
            <a:endParaRPr lang="en-GB" baseline="0" dirty="0" smtClean="0"/>
          </a:p>
          <a:p>
            <a:endParaRPr lang="en-GB" baseline="0" dirty="0" smtClean="0"/>
          </a:p>
          <a:p>
            <a:r>
              <a:rPr lang="en-GB" baseline="0" dirty="0" smtClean="0"/>
              <a:t>Homework will </a:t>
            </a:r>
            <a:r>
              <a:rPr lang="en-GB" baseline="0" dirty="0"/>
              <a:t>be </a:t>
            </a:r>
            <a:r>
              <a:rPr lang="en-GB" baseline="0" dirty="0" smtClean="0"/>
              <a:t>either be a </a:t>
            </a:r>
            <a:r>
              <a:rPr lang="en-GB" baseline="0" dirty="0"/>
              <a:t>short practical task for you and your child to enjoy </a:t>
            </a:r>
            <a:r>
              <a:rPr lang="en-GB" baseline="0" dirty="0" smtClean="0"/>
              <a:t>together to reinforce the learning that has taken place in class or it might be a fun project to complete by the end of the term. We </a:t>
            </a:r>
            <a:r>
              <a:rPr lang="en-GB" baseline="0" dirty="0"/>
              <a:t>ask that you submit a photo of the learning and add a short message if you wish. Comments made when you submit homework will only be seen by school staff. </a:t>
            </a:r>
            <a:r>
              <a:rPr lang="en-GB" baseline="0" dirty="0" smtClean="0"/>
              <a:t>Like Evidence Me any photos and comments linked to home learning will contribute toy your child’s EYFS profile. </a:t>
            </a:r>
            <a:endParaRPr lang="en-GB" baseline="0" dirty="0"/>
          </a:p>
          <a:p>
            <a:endParaRPr lang="en-GB" baseline="0" dirty="0"/>
          </a:p>
          <a:p>
            <a:r>
              <a:rPr lang="en-GB" baseline="0" dirty="0"/>
              <a:t>Downloading the app onto your phone or tablet is a good way to get the notifications when they pop up. </a:t>
            </a:r>
            <a:endParaRPr lang="en-GB" baseline="0" dirty="0" smtClean="0"/>
          </a:p>
          <a:p>
            <a:endParaRPr lang="en-GB" baseline="0" dirty="0" smtClean="0"/>
          </a:p>
          <a:p>
            <a:r>
              <a:rPr lang="en-GB" dirty="0" smtClean="0"/>
              <a:t>Please join the Instagram group or find us on Facebook too!</a:t>
            </a:r>
          </a:p>
          <a:p>
            <a:r>
              <a:rPr lang="en-GB" dirty="0" smtClean="0"/>
              <a:t>In September, you will be asked to complete a photo consent form to say if you are happy for us to out your child’s picture on social media. We will not do so unless you authorise this. </a:t>
            </a:r>
          </a:p>
          <a:p>
            <a:endParaRPr lang="en-GB" dirty="0"/>
          </a:p>
        </p:txBody>
      </p:sp>
      <p:sp>
        <p:nvSpPr>
          <p:cNvPr id="4" name="Slide Number Placeholder 3"/>
          <p:cNvSpPr>
            <a:spLocks noGrp="1"/>
          </p:cNvSpPr>
          <p:nvPr>
            <p:ph type="sldNum" sz="quarter" idx="10"/>
          </p:nvPr>
        </p:nvSpPr>
        <p:spPr/>
        <p:txBody>
          <a:bodyPr/>
          <a:lstStyle/>
          <a:p>
            <a:fld id="{7B36E6E7-B6E1-472E-AFBA-EA643EBF68BE}" type="slidenum">
              <a:rPr lang="en-GB" smtClean="0"/>
              <a:t>10</a:t>
            </a:fld>
            <a:endParaRPr lang="en-GB"/>
          </a:p>
        </p:txBody>
      </p:sp>
    </p:spTree>
    <p:extLst>
      <p:ext uri="{BB962C8B-B14F-4D97-AF65-F5344CB8AC3E}">
        <p14:creationId xmlns:p14="http://schemas.microsoft.com/office/powerpoint/2010/main" val="3241059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t>The full list of uniform available on</a:t>
            </a:r>
            <a:r>
              <a:rPr lang="en-GB" sz="1600" baseline="0" dirty="0"/>
              <a:t> the school website </a:t>
            </a:r>
            <a:endParaRPr lang="en-GB" dirty="0"/>
          </a:p>
          <a:p>
            <a:endParaRPr lang="en-GB" sz="1600" dirty="0"/>
          </a:p>
          <a:p>
            <a:r>
              <a:rPr lang="en-GB" sz="1600" dirty="0"/>
              <a:t>The items with the school logo on will need to be purchased from Southwest School Wear in Wells </a:t>
            </a:r>
          </a:p>
          <a:p>
            <a:r>
              <a:rPr lang="en-GB" sz="1600" dirty="0"/>
              <a:t>The Jumpers and PE shirts have the logo but everything else can be bought from your own choice of shops. </a:t>
            </a:r>
          </a:p>
          <a:p>
            <a:endParaRPr lang="en-GB" sz="1600" dirty="0"/>
          </a:p>
          <a:p>
            <a:r>
              <a:rPr lang="en-GB" sz="1600" dirty="0"/>
              <a:t>There is a winter and summer uniform but both require black school shoes </a:t>
            </a:r>
          </a:p>
          <a:p>
            <a:endParaRPr lang="en-GB" sz="1600" dirty="0"/>
          </a:p>
          <a:p>
            <a:r>
              <a:rPr lang="en-GB" sz="1600" dirty="0"/>
              <a:t>The winter uniform has a tie, we recommend getting a tie on elastic. They might want to practise wearing this before starting!</a:t>
            </a:r>
          </a:p>
          <a:p>
            <a:endParaRPr lang="en-GB" sz="1600" dirty="0"/>
          </a:p>
          <a:p>
            <a:r>
              <a:rPr lang="en-GB" sz="1600" dirty="0"/>
              <a:t>When you start, you can wear either uniform. Usually, the children move into winter uniform around October half term, although it depends on the weather. We do ask that the 2 uniforms are not mixed and that tights are worn with the winter uniform only. Tights can be grey or red. Boys can wear</a:t>
            </a:r>
            <a:r>
              <a:rPr lang="en-GB" sz="1600" baseline="0" dirty="0"/>
              <a:t> shorts in the summer. We </a:t>
            </a:r>
            <a:r>
              <a:rPr lang="en-GB" sz="1600" dirty="0"/>
              <a:t>recommend </a:t>
            </a:r>
            <a:r>
              <a:rPr lang="en-GB" sz="1600" baseline="0" dirty="0"/>
              <a:t>short sleeve shirts as it is much easier for messy play.</a:t>
            </a:r>
            <a:r>
              <a:rPr lang="en-GB" sz="1600" dirty="0"/>
              <a:t> </a:t>
            </a:r>
          </a:p>
          <a:p>
            <a:endParaRPr lang="en-GB" sz="1600" dirty="0"/>
          </a:p>
          <a:p>
            <a:r>
              <a:rPr lang="en-GB" sz="1600" dirty="0"/>
              <a:t>The children will come into school in their PE on</a:t>
            </a:r>
            <a:r>
              <a:rPr lang="en-GB" sz="1600" baseline="0" dirty="0"/>
              <a:t> Fridays</a:t>
            </a:r>
            <a:r>
              <a:rPr lang="en-GB" sz="1600" dirty="0"/>
              <a:t>. They can wear navy</a:t>
            </a:r>
            <a:r>
              <a:rPr lang="en-GB" sz="1600" baseline="0" dirty="0"/>
              <a:t> </a:t>
            </a:r>
            <a:r>
              <a:rPr lang="en-GB" sz="1600" dirty="0"/>
              <a:t>shorts,</a:t>
            </a:r>
            <a:r>
              <a:rPr lang="en-GB" sz="1600" baseline="0" dirty="0"/>
              <a:t> leggings or</a:t>
            </a:r>
            <a:r>
              <a:rPr lang="en-GB" sz="1600" dirty="0"/>
              <a:t> jogging bottoms. If they are wearing trainers please make sure they can take them on and off independently – Velcro is best! </a:t>
            </a:r>
          </a:p>
          <a:p>
            <a:endParaRPr lang="en-GB" sz="1600" dirty="0"/>
          </a:p>
          <a:p>
            <a:r>
              <a:rPr lang="en-GB" sz="1600" dirty="0"/>
              <a:t>Your child is going to need a warm coat, that is waterproof. We encourage the children to go outside in all weathers! </a:t>
            </a:r>
          </a:p>
          <a:p>
            <a:endParaRPr lang="en-GB" sz="1600" dirty="0"/>
          </a:p>
          <a:p>
            <a:r>
              <a:rPr lang="en-GB" sz="1600" dirty="0"/>
              <a:t>They will also need a bag – this is useful if it has a section for a water bottle on the outside, to help protect their reading books from leaks! Also, it needs to be big enough to fit a large picture </a:t>
            </a:r>
            <a:r>
              <a:rPr lang="en-GB" sz="1600" dirty="0" smtClean="0"/>
              <a:t>book as they</a:t>
            </a:r>
            <a:r>
              <a:rPr lang="en-GB" sz="1600" baseline="0" dirty="0" smtClean="0"/>
              <a:t> will be bringing a book from our Library home regularly</a:t>
            </a:r>
            <a:r>
              <a:rPr lang="en-GB" sz="1600" dirty="0" smtClean="0"/>
              <a:t>. </a:t>
            </a:r>
            <a:r>
              <a:rPr lang="en-GB" sz="1600" dirty="0"/>
              <a:t>The red bags that the unform shop sell are ideal. Any bag needs to be clearly identifiable with ribbons or keyrings. </a:t>
            </a:r>
          </a:p>
          <a:p>
            <a:endParaRPr lang="en-GB" sz="1600" dirty="0"/>
          </a:p>
          <a:p>
            <a:r>
              <a:rPr lang="en-GB" sz="1600" dirty="0"/>
              <a:t>Hats and gloves are needed in the winter and sun cream and sun hats for nicer weather. These are the items that get lost most easily, so please name everything especially shoes and jumpers.</a:t>
            </a:r>
          </a:p>
          <a:p>
            <a:endParaRPr lang="en-GB" sz="1600" dirty="0"/>
          </a:p>
          <a:p>
            <a:r>
              <a:rPr lang="en-GB" sz="1600" dirty="0"/>
              <a:t>Hair longer</a:t>
            </a:r>
            <a:r>
              <a:rPr lang="en-GB" sz="1600" baseline="0" dirty="0"/>
              <a:t> than shoulder length should be tied back.</a:t>
            </a:r>
          </a:p>
          <a:p>
            <a:endParaRPr lang="en-GB" sz="1600" baseline="0" dirty="0"/>
          </a:p>
          <a:p>
            <a:r>
              <a:rPr lang="en-GB" sz="1600" baseline="0" dirty="0"/>
              <a:t>Wellington boots are needed to be kept in school for using the mud kitchen and forest school. </a:t>
            </a:r>
          </a:p>
          <a:p>
            <a:endParaRPr lang="en-GB" sz="1600" baseline="0" dirty="0"/>
          </a:p>
          <a:p>
            <a:r>
              <a:rPr lang="en-GB" sz="1600" baseline="0" dirty="0"/>
              <a:t>On non uniform days or forest school days, please consider your child’s foot wear. They need to be able to put on and fasten their shoes as independently as possible! 30 pairs of laces takes a long time to do!</a:t>
            </a:r>
          </a:p>
          <a:p>
            <a:endParaRPr lang="en-GB" sz="1600" baseline="0" dirty="0"/>
          </a:p>
          <a:p>
            <a:r>
              <a:rPr lang="en-GB" sz="1600" baseline="0" dirty="0"/>
              <a:t>WRITE YOUR CHILD’S NAME ON EVERYTHING!!!!</a:t>
            </a:r>
            <a:endParaRPr lang="en-GB" dirty="0"/>
          </a:p>
        </p:txBody>
      </p:sp>
      <p:sp>
        <p:nvSpPr>
          <p:cNvPr id="4" name="Slide Number Placeholder 3"/>
          <p:cNvSpPr>
            <a:spLocks noGrp="1"/>
          </p:cNvSpPr>
          <p:nvPr>
            <p:ph type="sldNum" sz="quarter" idx="5"/>
          </p:nvPr>
        </p:nvSpPr>
        <p:spPr/>
        <p:txBody>
          <a:bodyPr/>
          <a:lstStyle/>
          <a:p>
            <a:fld id="{16B34D9C-A22D-4233-8383-C626EBE6F947}"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val="2292199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Dinners can be ordered using</a:t>
            </a:r>
            <a:r>
              <a:rPr lang="en-GB" baseline="0" dirty="0"/>
              <a:t> the School Gateway App </a:t>
            </a:r>
            <a:r>
              <a:rPr lang="en-GB" baseline="0" dirty="0" smtClean="0"/>
              <a:t>from midday on September 2</a:t>
            </a:r>
            <a:r>
              <a:rPr lang="en-GB" baseline="30000" dirty="0" smtClean="0"/>
              <a:t>nd</a:t>
            </a:r>
            <a:r>
              <a:rPr lang="en-GB" baseline="0" dirty="0" smtClean="0"/>
              <a:t>. </a:t>
            </a:r>
          </a:p>
          <a:p>
            <a:endParaRPr lang="en-GB" baseline="0" dirty="0" smtClean="0"/>
          </a:p>
          <a:p>
            <a:r>
              <a:rPr lang="en-GB" baseline="0" dirty="0" smtClean="0"/>
              <a:t>Please download </a:t>
            </a:r>
            <a:r>
              <a:rPr lang="en-GB" baseline="0" dirty="0"/>
              <a:t>the app in readiness, there are links and instructions </a:t>
            </a:r>
            <a:r>
              <a:rPr lang="en-GB" baseline="0" dirty="0" smtClean="0"/>
              <a:t>in your packs.</a:t>
            </a:r>
            <a:endParaRPr lang="en-GB" baseline="0" dirty="0"/>
          </a:p>
          <a:p>
            <a:endParaRPr lang="en-GB" baseline="0" dirty="0"/>
          </a:p>
          <a:p>
            <a:r>
              <a:rPr lang="en-GB" baseline="0" dirty="0"/>
              <a:t>Unfortunately, you can not start using the app until term begins in </a:t>
            </a:r>
            <a:r>
              <a:rPr lang="en-GB" baseline="0" dirty="0" smtClean="0"/>
              <a:t>September but it’s a good idea to get this ready to do as you will only have a short time to get dinners ordered for the whole term. </a:t>
            </a:r>
          </a:p>
          <a:p>
            <a:endParaRPr lang="en-GB" baseline="0" dirty="0" smtClean="0"/>
          </a:p>
          <a:p>
            <a:r>
              <a:rPr lang="en-GB" baseline="0" dirty="0" smtClean="0"/>
              <a:t>We are coming home visits in on Thursday 4</a:t>
            </a:r>
            <a:r>
              <a:rPr lang="en-GB" baseline="30000" dirty="0" smtClean="0"/>
              <a:t>th</a:t>
            </a:r>
            <a:r>
              <a:rPr lang="en-GB" baseline="0" dirty="0" smtClean="0"/>
              <a:t> and Friday 5</a:t>
            </a:r>
            <a:r>
              <a:rPr lang="en-GB" baseline="30000" dirty="0" smtClean="0"/>
              <a:t>th</a:t>
            </a:r>
            <a:r>
              <a:rPr lang="en-GB" baseline="0" dirty="0" smtClean="0"/>
              <a:t>. So if there are any issues logging in and ordering dinners ready for the 8</a:t>
            </a:r>
            <a:r>
              <a:rPr lang="en-GB" baseline="30000" dirty="0" smtClean="0"/>
              <a:t>th</a:t>
            </a:r>
            <a:r>
              <a:rPr lang="en-GB" baseline="0" dirty="0" smtClean="0"/>
              <a:t>, we can sort this together. </a:t>
            </a:r>
            <a:endParaRPr lang="en-GB" baseline="0" dirty="0"/>
          </a:p>
          <a:p>
            <a:endParaRPr lang="en-GB" baseline="0" dirty="0" smtClean="0"/>
          </a:p>
          <a:p>
            <a:r>
              <a:rPr lang="en-GB" baseline="0" dirty="0" smtClean="0"/>
              <a:t>Each </a:t>
            </a:r>
            <a:r>
              <a:rPr lang="en-GB" baseline="0" dirty="0"/>
              <a:t>day there is a choice of a main meal, vegetarian alternative, sandwich or jacket potato. Gluten free and vegan options are also available. </a:t>
            </a:r>
          </a:p>
          <a:p>
            <a:r>
              <a:rPr lang="en-GB" baseline="0" dirty="0"/>
              <a:t>Meals come with a pudding </a:t>
            </a:r>
          </a:p>
          <a:p>
            <a:endParaRPr lang="en-GB" baseline="0" dirty="0"/>
          </a:p>
          <a:p>
            <a:r>
              <a:rPr lang="en-GB" baseline="0" dirty="0"/>
              <a:t>All meals are free for pupils up to the end of year 2 </a:t>
            </a:r>
            <a:br>
              <a:rPr lang="en-GB" baseline="0" dirty="0"/>
            </a:br>
            <a:endParaRPr lang="en-GB" baseline="0" dirty="0"/>
          </a:p>
          <a:p>
            <a:r>
              <a:rPr lang="en-GB" baseline="0" dirty="0"/>
              <a:t>You can choose to bring a packed lunch from home if you wish. </a:t>
            </a:r>
          </a:p>
          <a:p>
            <a:endParaRPr lang="en-GB" dirty="0">
              <a:ea typeface="Calibri" panose="020F0502020204030204"/>
              <a:cs typeface="Calibri" panose="020F0502020204030204"/>
            </a:endParaRPr>
          </a:p>
          <a:p>
            <a:r>
              <a:rPr lang="en-GB" dirty="0">
                <a:ea typeface="Calibri" panose="020F0502020204030204"/>
                <a:cs typeface="Calibri" panose="020F0502020204030204"/>
              </a:rPr>
              <a:t>Meals from school or home can be mixed throughout the week.</a:t>
            </a:r>
            <a:r>
              <a:rPr lang="en-GB" baseline="0" dirty="0">
                <a:ea typeface="Calibri" panose="020F0502020204030204"/>
                <a:cs typeface="Calibri" panose="020F0502020204030204"/>
              </a:rPr>
              <a:t> </a:t>
            </a:r>
          </a:p>
          <a:p>
            <a:endParaRPr lang="en-GB" baseline="0" dirty="0">
              <a:ea typeface="Calibri" panose="020F0502020204030204"/>
              <a:cs typeface="Calibri" panose="020F0502020204030204"/>
            </a:endParaRPr>
          </a:p>
          <a:p>
            <a:r>
              <a:rPr lang="en-GB" baseline="0" dirty="0">
                <a:ea typeface="Calibri" panose="020F0502020204030204"/>
                <a:cs typeface="Calibri" panose="020F0502020204030204"/>
              </a:rPr>
              <a:t>There is a full list of allergens available if you require this. </a:t>
            </a:r>
            <a:endParaRPr lang="en-GB" dirty="0">
              <a:ea typeface="Calibri" panose="020F0502020204030204"/>
              <a:cs typeface="Calibri" panose="020F0502020204030204"/>
            </a:endParaRPr>
          </a:p>
          <a:p>
            <a:endParaRPr lang="en-GB" dirty="0">
              <a:ea typeface="Calibri" panose="020F0502020204030204"/>
              <a:cs typeface="Calibri" panose="020F0502020204030204"/>
            </a:endParaRPr>
          </a:p>
          <a:p>
            <a:endParaRPr lang="en-GB" dirty="0">
              <a:ea typeface="Calibri" panose="020F0502020204030204"/>
              <a:cs typeface="Calibri" panose="020F0502020204030204"/>
            </a:endParaRPr>
          </a:p>
        </p:txBody>
      </p:sp>
      <p:sp>
        <p:nvSpPr>
          <p:cNvPr id="4" name="Slide Number Placeholder 3"/>
          <p:cNvSpPr>
            <a:spLocks noGrp="1"/>
          </p:cNvSpPr>
          <p:nvPr>
            <p:ph type="sldNum" sz="quarter" idx="10"/>
          </p:nvPr>
        </p:nvSpPr>
        <p:spPr/>
        <p:txBody>
          <a:bodyPr/>
          <a:lstStyle/>
          <a:p>
            <a:fld id="{7B36E6E7-B6E1-472E-AFBA-EA643EBF68BE}" type="slidenum">
              <a:rPr lang="en-GB" smtClean="0"/>
              <a:t>12</a:t>
            </a:fld>
            <a:endParaRPr lang="en-GB"/>
          </a:p>
        </p:txBody>
      </p:sp>
    </p:spTree>
    <p:extLst>
      <p:ext uri="{BB962C8B-B14F-4D97-AF65-F5344CB8AC3E}">
        <p14:creationId xmlns:p14="http://schemas.microsoft.com/office/powerpoint/2010/main" val="3963180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Breakfast</a:t>
            </a:r>
            <a:r>
              <a:rPr lang="en-GB" baseline="0" dirty="0"/>
              <a:t> club and afterschool club can be booked through the Gateway app, once you are on the school system in September </a:t>
            </a:r>
          </a:p>
          <a:p>
            <a:endParaRPr lang="en-GB" baseline="0" dirty="0"/>
          </a:p>
          <a:p>
            <a:r>
              <a:rPr lang="en-GB" dirty="0"/>
              <a:t>Breakfast</a:t>
            </a:r>
            <a:r>
              <a:rPr lang="en-GB" baseline="0" dirty="0"/>
              <a:t> Club </a:t>
            </a:r>
            <a:endParaRPr lang="en-GB" dirty="0"/>
          </a:p>
          <a:p>
            <a:r>
              <a:rPr lang="en-GB" dirty="0"/>
              <a:t>7.30 am Monday - Friday, where they will be offered breakfast and a pleasant introduction to the school day. They will be escorted to the playground when it is time to line up. </a:t>
            </a:r>
          </a:p>
          <a:p>
            <a:endParaRPr lang="en-GB" dirty="0"/>
          </a:p>
          <a:p>
            <a:r>
              <a:rPr lang="en-GB" dirty="0"/>
              <a:t>After School Club </a:t>
            </a:r>
          </a:p>
          <a:p>
            <a:r>
              <a:rPr lang="en-GB" dirty="0"/>
              <a:t>Available from the end of the school day until 5.30 pm, Monday - Friday. Your child will be collected from their class at the end of their school day, and taken by staff to our 'wrap around care'. Children are offered biscuits &amp; toast and can have fruit and milk if they wish </a:t>
            </a:r>
          </a:p>
          <a:p>
            <a:endParaRPr lang="en-GB" dirty="0"/>
          </a:p>
          <a:p>
            <a:r>
              <a:rPr lang="en-GB" dirty="0"/>
              <a:t>All information is on the school website in the additional information for parents tab</a:t>
            </a:r>
            <a:r>
              <a:rPr lang="en-GB" baseline="0" dirty="0"/>
              <a:t> </a:t>
            </a:r>
            <a:endParaRPr lang="en-GB" dirty="0"/>
          </a:p>
          <a:p>
            <a:endParaRPr lang="en-GB" dirty="0"/>
          </a:p>
          <a:p>
            <a:r>
              <a:rPr lang="en-GB" dirty="0"/>
              <a:t>In the meantime if you need to book</a:t>
            </a:r>
            <a:r>
              <a:rPr lang="en-GB" baseline="0" dirty="0"/>
              <a:t> for the first week please use the email address on the screen </a:t>
            </a:r>
            <a:endParaRPr lang="en-GB" dirty="0"/>
          </a:p>
        </p:txBody>
      </p:sp>
      <p:sp>
        <p:nvSpPr>
          <p:cNvPr id="4" name="Slide Number Placeholder 3"/>
          <p:cNvSpPr>
            <a:spLocks noGrp="1"/>
          </p:cNvSpPr>
          <p:nvPr>
            <p:ph type="sldNum" sz="quarter" idx="10"/>
          </p:nvPr>
        </p:nvSpPr>
        <p:spPr/>
        <p:txBody>
          <a:bodyPr/>
          <a:lstStyle/>
          <a:p>
            <a:fld id="{7B36E6E7-B6E1-472E-AFBA-EA643EBF68BE}" type="slidenum">
              <a:rPr lang="en-GB" smtClean="0"/>
              <a:t>13</a:t>
            </a:fld>
            <a:endParaRPr lang="en-GB"/>
          </a:p>
        </p:txBody>
      </p:sp>
    </p:spTree>
    <p:extLst>
      <p:ext uri="{BB962C8B-B14F-4D97-AF65-F5344CB8AC3E}">
        <p14:creationId xmlns:p14="http://schemas.microsoft.com/office/powerpoint/2010/main" val="4416581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There is no need to start schooling your child for school!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New skills take time to learn. Practising at home will help your child move into school more easily and with confidence.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Taking care of themselves</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Putting on/taking off their coat and using the zip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Using the toilet and washing their hands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Getting dressed with little help, e.g. after using the toilet or doing PE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Putting shoes on the right feet, including wellington boots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Using cutlery and drinking from an open cup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Opening and closing own snack tubs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Putting their water bottle in their bag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Zipping up a bag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Spending time away from you, learning they can be looked after by caring adults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Play, creativity and curiosity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Taking part in imaginative play (e.g. role play)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Drawing, painting, colouring and sticking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Sharing story books with an adult, looking at pictures and talking about the characters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Exploring the world around them (e.g. looking closely at the natural world or playing safely with objects at home)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Being with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Practising sharing and taking turns with toys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Talking to them about how they are feeling and why - looking at story books together and speaking about what characters are feeling is a good way to do this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Beginning to recognise what others are feeling, e.g. understanding if a friend is sad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Encouraging them to set boundaries for themselves and others (e.g. knowing how to say ‘no’)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Playing games and not always winning.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Communication and language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Singing along with songs and nursery rhymes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Talking happily to others about activities, experiences and the world around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Showing they need help by speaking clearly (in basic English or sign language)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Recognising the pattern of their name (so they can find it on their coat peg or jacket)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Saying please and thank you</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Engaging in extended conversations- never as a child a question you know </a:t>
            </a:r>
            <a:r>
              <a:rPr kumimoji="0" lang="en-GB" sz="1200" b="0" i="0" u="none" strike="noStrike" kern="1200" cap="none" spc="0" normalizeH="0" baseline="0" noProof="0">
                <a:ln>
                  <a:noFill/>
                </a:ln>
                <a:solidFill>
                  <a:prstClr val="black"/>
                </a:solidFill>
                <a:effectLst/>
                <a:uLnTx/>
                <a:uFillTx/>
                <a:latin typeface="+mn-lt"/>
                <a:ea typeface="+mn-ea"/>
                <a:cs typeface="+mn-cs"/>
              </a:rPr>
              <a:t>the answer to!</a:t>
            </a: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Listening and engaging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Knowing when to wait if someone is talking.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Paying attention for short periods of time on practical activities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Listening to and following simple instructions.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Carrying on with a task even when it’s difficult and bouncing back if things go wrong.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Physical development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Getting moving for at least three hours a 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Climbing, running, jumping and playing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Catching a large ball (most of the time)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Doing simple puzzles and craft activities, strengthening their grip with cutting and sticking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Preparing for a tripod pencil grip- start with activities that strengthen the shoulder and whole arm – sweeping, wheelbarrow races, climbing , hanging,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As well as finer skills such as , playdough, using pegs, scarf scrunching races, threading and using scissors.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Calibri"/>
                <a:cs typeface="Calibri"/>
              </a:rPr>
              <a:t>Healthy routines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Calibri"/>
                <a:cs typeface="Calibri"/>
              </a:rPr>
              <a:t>Going to bed around the same time each night, waking up in time to get ready for school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Calibri"/>
                <a:cs typeface="Calibri"/>
              </a:rPr>
              <a:t>Limiting screen time to the recommended daily amounts (see advice)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Calibri"/>
                <a:cs typeface="Calibri"/>
              </a:rPr>
              <a:t>Eating a healthy diet and trying new foods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Calibri"/>
                <a:cs typeface="Calibri"/>
              </a:rPr>
              <a:t>Brushing their teeth with fluoride toothpaste twice a day (you’ll need to supervise this until they are at least 7)</a:t>
            </a:r>
          </a:p>
          <a:p>
            <a:endParaRPr lang="en-GB" dirty="0"/>
          </a:p>
        </p:txBody>
      </p:sp>
      <p:sp>
        <p:nvSpPr>
          <p:cNvPr id="4" name="Slide Number Placeholder 3"/>
          <p:cNvSpPr>
            <a:spLocks noGrp="1"/>
          </p:cNvSpPr>
          <p:nvPr>
            <p:ph type="sldNum" sz="quarter" idx="10"/>
          </p:nvPr>
        </p:nvSpPr>
        <p:spPr/>
        <p:txBody>
          <a:bodyPr/>
          <a:lstStyle/>
          <a:p>
            <a:fld id="{7B36E6E7-B6E1-472E-AFBA-EA643EBF68BE}" type="slidenum">
              <a:rPr lang="en-GB" smtClean="0"/>
              <a:t>14</a:t>
            </a:fld>
            <a:endParaRPr lang="en-GB"/>
          </a:p>
        </p:txBody>
      </p:sp>
    </p:spTree>
    <p:extLst>
      <p:ext uri="{BB962C8B-B14F-4D97-AF65-F5344CB8AC3E}">
        <p14:creationId xmlns:p14="http://schemas.microsoft.com/office/powerpoint/2010/main" val="219136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Settling</a:t>
            </a:r>
            <a:r>
              <a:rPr lang="en-GB" baseline="0" dirty="0"/>
              <a:t> sessions: </a:t>
            </a:r>
            <a:endParaRPr lang="en-GB" dirty="0"/>
          </a:p>
          <a:p>
            <a:r>
              <a:rPr lang="en-GB" dirty="0"/>
              <a:t>Please let us know of any medical needs and allergies before the settling sessions </a:t>
            </a:r>
          </a:p>
          <a:p>
            <a:r>
              <a:rPr lang="en-GB" dirty="0">
                <a:cs typeface="Calibri"/>
              </a:rPr>
              <a:t>If you are not going to be able to attend the sessions, please email me </a:t>
            </a:r>
            <a:r>
              <a:rPr lang="en-GB" dirty="0">
                <a:cs typeface="Calibri"/>
                <a:hlinkClick r:id="rId3"/>
              </a:rPr>
              <a:t>RThompson@thedcet.com</a:t>
            </a:r>
            <a:r>
              <a:rPr lang="en-GB" dirty="0">
                <a:cs typeface="Calibri"/>
              </a:rPr>
              <a:t> so that I know who to expect. </a:t>
            </a:r>
          </a:p>
          <a:p>
            <a:endParaRPr lang="en-GB" dirty="0">
              <a:cs typeface="Calibri"/>
            </a:endParaRPr>
          </a:p>
          <a:p>
            <a:r>
              <a:rPr lang="en-GB" dirty="0">
                <a:cs typeface="Calibri"/>
              </a:rPr>
              <a:t>Home visits</a:t>
            </a:r>
          </a:p>
          <a:p>
            <a:r>
              <a:rPr lang="en-GB" dirty="0">
                <a:cs typeface="Calibri"/>
              </a:rPr>
              <a:t>Thank you to those who have signed up for a home visit in September when</a:t>
            </a:r>
            <a:r>
              <a:rPr lang="en-GB" baseline="0" dirty="0">
                <a:cs typeface="Calibri"/>
              </a:rPr>
              <a:t> you arrived today</a:t>
            </a:r>
            <a:r>
              <a:rPr lang="en-GB" dirty="0">
                <a:cs typeface="Calibri"/>
              </a:rPr>
              <a:t>. If you haven't signed up yet, please come and see one of us and we can do that this evening. Once everyone has signed up I will email you to confirm your visit.</a:t>
            </a:r>
            <a:r>
              <a:rPr lang="en-GB" baseline="0" dirty="0">
                <a:cs typeface="Calibri"/>
              </a:rPr>
              <a:t> </a:t>
            </a:r>
          </a:p>
          <a:p>
            <a:endParaRPr lang="en-GB" dirty="0">
              <a:cs typeface="Calibri"/>
            </a:endParaRPr>
          </a:p>
          <a:p>
            <a:r>
              <a:rPr lang="en-GB" dirty="0">
                <a:cs typeface="Calibri"/>
              </a:rPr>
              <a:t>In your pack …</a:t>
            </a:r>
          </a:p>
          <a:p>
            <a:pPr marL="171450" indent="-171450">
              <a:buFont typeface="Arial" panose="020B0604020202020204" pitchFamily="34" charset="0"/>
              <a:buChar char="•"/>
            </a:pPr>
            <a:r>
              <a:rPr lang="en-GB" dirty="0">
                <a:cs typeface="Calibri"/>
              </a:rPr>
              <a:t>Universal School meals</a:t>
            </a:r>
            <a:r>
              <a:rPr lang="en-GB" baseline="0" dirty="0">
                <a:cs typeface="Calibri"/>
              </a:rPr>
              <a:t> forms – If you’re not sure if this applies to you, </a:t>
            </a:r>
            <a:r>
              <a:rPr lang="en-GB" dirty="0">
                <a:cs typeface="Calibri"/>
              </a:rPr>
              <a:t>fill it in anyway as it may enable us some funding!</a:t>
            </a:r>
          </a:p>
          <a:p>
            <a:pPr marL="171450" indent="-171450">
              <a:buFont typeface="Arial" panose="020B0604020202020204" pitchFamily="34" charset="0"/>
              <a:buChar char="•"/>
            </a:pPr>
            <a:r>
              <a:rPr lang="en-GB" dirty="0">
                <a:cs typeface="Calibri"/>
              </a:rPr>
              <a:t>Data form to be returned ASAP-</a:t>
            </a:r>
            <a:r>
              <a:rPr lang="en-GB" baseline="0" dirty="0">
                <a:cs typeface="Calibri"/>
              </a:rPr>
              <a:t> please say if one parent’s home language is not English as we can apply for English as an additional Language funding. Your child may be given a little extra support in class if they require it, or alternatively they may not need the support, but the funding still supports the school. </a:t>
            </a:r>
          </a:p>
          <a:p>
            <a:pPr marL="171450" indent="-171450">
              <a:buFont typeface="Arial" panose="020B0604020202020204" pitchFamily="34" charset="0"/>
              <a:buChar char="•"/>
            </a:pPr>
            <a:r>
              <a:rPr lang="en-GB" baseline="0" dirty="0">
                <a:cs typeface="Calibri"/>
              </a:rPr>
              <a:t>Evidence me form to sign up for the regular photos and updates about your child’s learning </a:t>
            </a:r>
          </a:p>
          <a:p>
            <a:pPr marL="171450" indent="-171450">
              <a:buFont typeface="Arial" panose="020B0604020202020204" pitchFamily="34" charset="0"/>
              <a:buChar char="•"/>
            </a:pPr>
            <a:r>
              <a:rPr lang="en-GB" baseline="0" dirty="0">
                <a:cs typeface="Calibri"/>
              </a:rPr>
              <a:t>All about me booklet. Please complete this and return it to school at any of their transition sessions. This will help us prepare the classroom over the summer with their favourite toys or items that may help the children settle more quickly. </a:t>
            </a:r>
          </a:p>
          <a:p>
            <a:pPr marL="171450" indent="-171450">
              <a:buFont typeface="Arial" panose="020B0604020202020204" pitchFamily="34" charset="0"/>
              <a:buChar char="•"/>
            </a:pPr>
            <a:r>
              <a:rPr lang="en-GB" baseline="0" dirty="0">
                <a:cs typeface="Calibri"/>
              </a:rPr>
              <a:t>Advert for a free maths APP</a:t>
            </a:r>
          </a:p>
          <a:p>
            <a:pPr marL="171450" indent="-171450">
              <a:buFont typeface="Arial" panose="020B0604020202020204" pitchFamily="34" charset="0"/>
              <a:buChar char="•"/>
            </a:pPr>
            <a:r>
              <a:rPr lang="en-GB" baseline="0" dirty="0">
                <a:cs typeface="Calibri"/>
              </a:rPr>
              <a:t>Safer screens poster </a:t>
            </a:r>
            <a:endParaRPr lang="en-GB" baseline="0" dirty="0" smtClean="0">
              <a:cs typeface="Calibri"/>
            </a:endParaRPr>
          </a:p>
          <a:p>
            <a:pPr marL="171450" indent="-171450">
              <a:buFont typeface="Arial" panose="020B0604020202020204" pitchFamily="34" charset="0"/>
              <a:buChar char="•"/>
            </a:pPr>
            <a:r>
              <a:rPr lang="en-GB" baseline="0" dirty="0" smtClean="0">
                <a:cs typeface="Calibri"/>
              </a:rPr>
              <a:t>School Gateway log in details </a:t>
            </a:r>
            <a:endParaRPr lang="en-GB" dirty="0">
              <a:cs typeface="Calibri"/>
            </a:endParaRPr>
          </a:p>
          <a:p>
            <a:pPr marL="171450" indent="-171450">
              <a:buFont typeface="Arial" panose="020B0604020202020204" pitchFamily="34" charset="0"/>
              <a:buChar char="•"/>
            </a:pPr>
            <a:endParaRPr lang="en-GB" dirty="0">
              <a:cs typeface="Calibri"/>
            </a:endParaRPr>
          </a:p>
          <a:p>
            <a:pPr marL="0" indent="0">
              <a:buFont typeface="Arial" panose="020B0604020202020204" pitchFamily="34" charset="0"/>
              <a:buNone/>
            </a:pPr>
            <a:r>
              <a:rPr lang="en-GB" dirty="0">
                <a:cs typeface="Calibri"/>
              </a:rPr>
              <a:t>I’m aware that we have given you a lot of information tonight. So if you have a question, even if you think we’ve already talked about</a:t>
            </a:r>
            <a:r>
              <a:rPr lang="en-GB" baseline="0" dirty="0">
                <a:cs typeface="Calibri"/>
              </a:rPr>
              <a:t> it, please ask one of us after the presentation. </a:t>
            </a:r>
          </a:p>
          <a:p>
            <a:pPr marL="0" indent="0">
              <a:buFont typeface="Arial" panose="020B0604020202020204" pitchFamily="34" charset="0"/>
              <a:buNone/>
            </a:pPr>
            <a:endParaRPr lang="en-GB" baseline="0" dirty="0">
              <a:cs typeface="Calibri"/>
            </a:endParaRPr>
          </a:p>
          <a:p>
            <a:pPr marL="0" indent="0">
              <a:buFont typeface="Arial" panose="020B0604020202020204" pitchFamily="34" charset="0"/>
              <a:buNone/>
            </a:pPr>
            <a:r>
              <a:rPr lang="en-GB" baseline="0" dirty="0">
                <a:cs typeface="Calibri"/>
              </a:rPr>
              <a:t>We will move to the classroom for you to have another look around and ask questions and you can sign up for your home visit there too. </a:t>
            </a:r>
            <a:r>
              <a:rPr lang="en-GB" dirty="0">
                <a:cs typeface="+mn-lt"/>
              </a:rPr>
              <a:t/>
            </a:r>
            <a:br>
              <a:rPr lang="en-GB" dirty="0">
                <a:cs typeface="+mn-lt"/>
              </a:rPr>
            </a:br>
            <a:r>
              <a:rPr lang="en-GB" dirty="0">
                <a:cs typeface="+mn-lt"/>
              </a:rPr>
              <a:t/>
            </a:r>
            <a:br>
              <a:rPr lang="en-GB" dirty="0">
                <a:cs typeface="+mn-lt"/>
              </a:rPr>
            </a:br>
            <a:r>
              <a:rPr lang="en-GB" b="1" dirty="0">
                <a:cs typeface="Calibri"/>
              </a:rPr>
              <a:t>Tour of the class / questions/</a:t>
            </a:r>
            <a:r>
              <a:rPr lang="en-GB" b="1" baseline="0" dirty="0">
                <a:cs typeface="Calibri"/>
              </a:rPr>
              <a:t> home visit form</a:t>
            </a:r>
            <a:endParaRPr lang="en-GB" b="1" dirty="0">
              <a:cs typeface="Calibri"/>
            </a:endParaRPr>
          </a:p>
          <a:p>
            <a:endParaRPr lang="en-GB" dirty="0">
              <a:cs typeface="Calibri"/>
            </a:endParaRPr>
          </a:p>
        </p:txBody>
      </p:sp>
      <p:sp>
        <p:nvSpPr>
          <p:cNvPr id="4" name="Slide Number Placeholder 3"/>
          <p:cNvSpPr>
            <a:spLocks noGrp="1"/>
          </p:cNvSpPr>
          <p:nvPr>
            <p:ph type="sldNum" sz="quarter" idx="10"/>
          </p:nvPr>
        </p:nvSpPr>
        <p:spPr/>
        <p:txBody>
          <a:bodyPr/>
          <a:lstStyle/>
          <a:p>
            <a:fld id="{7B36E6E7-B6E1-472E-AFBA-EA643EBF68BE}" type="slidenum">
              <a:rPr lang="en-GB" smtClean="0"/>
              <a:t>15</a:t>
            </a:fld>
            <a:endParaRPr lang="en-GB"/>
          </a:p>
        </p:txBody>
      </p:sp>
    </p:spTree>
    <p:extLst>
      <p:ext uri="{BB962C8B-B14F-4D97-AF65-F5344CB8AC3E}">
        <p14:creationId xmlns:p14="http://schemas.microsoft.com/office/powerpoint/2010/main" val="3828025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solidFill>
                <a:srgbClr val="DF5327"/>
              </a:solidFill>
            </a:endParaRPr>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7E03F95B-7D82-44E7-BC55-07147143538F}" type="slidenum">
              <a:rPr lang="en-GB" smtClean="0">
                <a:solidFill>
                  <a:srgbClr val="DF5327"/>
                </a:solidFill>
              </a:rPr>
              <a:pPr/>
              <a:t>‹#›</a:t>
            </a:fld>
            <a:endParaRPr lang="en-GB">
              <a:solidFill>
                <a:srgbClr val="DF5327"/>
              </a:solidFill>
            </a:endParaRPr>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9600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899445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7305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6" name="Footer Placeholder 5"/>
          <p:cNvSpPr>
            <a:spLocks noGrp="1"/>
          </p:cNvSpPr>
          <p:nvPr>
            <p:ph type="ftr" sz="quarter" idx="11"/>
          </p:nvPr>
        </p:nvSpPr>
        <p:spPr/>
        <p:txBody>
          <a:bodyPr/>
          <a:lstStyle/>
          <a:p>
            <a:endParaRPr lang="en-GB">
              <a:solidFill>
                <a:srgbClr val="DF5327"/>
              </a:solidFill>
            </a:endParaRPr>
          </a:p>
        </p:txBody>
      </p:sp>
      <p:sp>
        <p:nvSpPr>
          <p:cNvPr id="7" name="Slide Number Placeholder 6"/>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547672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8" name="Footer Placeholder 7"/>
          <p:cNvSpPr>
            <a:spLocks noGrp="1"/>
          </p:cNvSpPr>
          <p:nvPr>
            <p:ph type="ftr" sz="quarter" idx="11"/>
          </p:nvPr>
        </p:nvSpPr>
        <p:spPr/>
        <p:txBody>
          <a:bodyPr/>
          <a:lstStyle/>
          <a:p>
            <a:endParaRPr lang="en-GB">
              <a:solidFill>
                <a:srgbClr val="DF5327"/>
              </a:solidFill>
            </a:endParaRPr>
          </a:p>
        </p:txBody>
      </p:sp>
      <p:sp>
        <p:nvSpPr>
          <p:cNvPr id="9" name="Slide Number Placeholder 8"/>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104494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4" name="Footer Placeholder 3"/>
          <p:cNvSpPr>
            <a:spLocks noGrp="1"/>
          </p:cNvSpPr>
          <p:nvPr>
            <p:ph type="ftr" sz="quarter" idx="11"/>
          </p:nvPr>
        </p:nvSpPr>
        <p:spPr/>
        <p:txBody>
          <a:bodyPr/>
          <a:lstStyle/>
          <a:p>
            <a:endParaRPr lang="en-GB">
              <a:solidFill>
                <a:srgbClr val="DF5327"/>
              </a:solidFill>
            </a:endParaRPr>
          </a:p>
        </p:txBody>
      </p:sp>
      <p:sp>
        <p:nvSpPr>
          <p:cNvPr id="5" name="Slide Number Placeholder 4"/>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1546077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3" name="Footer Placeholder 2"/>
          <p:cNvSpPr>
            <a:spLocks noGrp="1"/>
          </p:cNvSpPr>
          <p:nvPr>
            <p:ph type="ftr" sz="quarter" idx="11"/>
          </p:nvPr>
        </p:nvSpPr>
        <p:spPr/>
        <p:txBody>
          <a:bodyPr/>
          <a:lstStyle/>
          <a:p>
            <a:endParaRPr lang="en-GB">
              <a:solidFill>
                <a:srgbClr val="DF5327"/>
              </a:solidFill>
            </a:endParaRPr>
          </a:p>
        </p:txBody>
      </p:sp>
      <p:sp>
        <p:nvSpPr>
          <p:cNvPr id="4" name="Slide Number Placeholder 3"/>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3278281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6" name="Footer Placeholder 5"/>
          <p:cNvSpPr>
            <a:spLocks noGrp="1"/>
          </p:cNvSpPr>
          <p:nvPr>
            <p:ph type="ftr" sz="quarter" idx="11"/>
          </p:nvPr>
        </p:nvSpPr>
        <p:spPr/>
        <p:txBody>
          <a:bodyPr/>
          <a:lstStyle/>
          <a:p>
            <a:endParaRPr lang="en-GB">
              <a:solidFill>
                <a:srgbClr val="DF5327"/>
              </a:solidFill>
            </a:endParaRPr>
          </a:p>
        </p:txBody>
      </p:sp>
      <p:sp>
        <p:nvSpPr>
          <p:cNvPr id="7" name="Slide Number Placeholder 6"/>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1373200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6" name="Footer Placeholder 5"/>
          <p:cNvSpPr>
            <a:spLocks noGrp="1"/>
          </p:cNvSpPr>
          <p:nvPr>
            <p:ph type="ftr" sz="quarter" idx="11"/>
          </p:nvPr>
        </p:nvSpPr>
        <p:spPr/>
        <p:txBody>
          <a:bodyPr/>
          <a:lstStyle/>
          <a:p>
            <a:endParaRPr lang="en-US" dirty="0">
              <a:solidFill>
                <a:srgbClr val="DF5327"/>
              </a:solidFill>
            </a:endParaRPr>
          </a:p>
        </p:txBody>
      </p:sp>
      <p:sp>
        <p:nvSpPr>
          <p:cNvPr id="7" name="Slide Number Placeholder 6"/>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3350782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3627703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40043039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solidFill>
                <a:srgbClr val="DF5327"/>
              </a:solidFill>
            </a:endParaRPr>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7E03F95B-7D82-44E7-BC55-07147143538F}" type="slidenum">
              <a:rPr lang="en-GB" smtClean="0">
                <a:solidFill>
                  <a:srgbClr val="DF5327"/>
                </a:solidFill>
              </a:rPr>
              <a:pPr/>
              <a:t>‹#›</a:t>
            </a:fld>
            <a:endParaRPr lang="en-GB">
              <a:solidFill>
                <a:srgbClr val="DF5327"/>
              </a:solidFill>
            </a:endParaRPr>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88139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12843630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59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6" name="Footer Placeholder 5"/>
          <p:cNvSpPr>
            <a:spLocks noGrp="1"/>
          </p:cNvSpPr>
          <p:nvPr>
            <p:ph type="ftr" sz="quarter" idx="11"/>
          </p:nvPr>
        </p:nvSpPr>
        <p:spPr/>
        <p:txBody>
          <a:bodyPr/>
          <a:lstStyle/>
          <a:p>
            <a:endParaRPr lang="en-GB">
              <a:solidFill>
                <a:srgbClr val="DF5327"/>
              </a:solidFill>
            </a:endParaRPr>
          </a:p>
        </p:txBody>
      </p:sp>
      <p:sp>
        <p:nvSpPr>
          <p:cNvPr id="7" name="Slide Number Placeholder 6"/>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3593811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8" name="Footer Placeholder 7"/>
          <p:cNvSpPr>
            <a:spLocks noGrp="1"/>
          </p:cNvSpPr>
          <p:nvPr>
            <p:ph type="ftr" sz="quarter" idx="11"/>
          </p:nvPr>
        </p:nvSpPr>
        <p:spPr/>
        <p:txBody>
          <a:bodyPr/>
          <a:lstStyle/>
          <a:p>
            <a:endParaRPr lang="en-GB">
              <a:solidFill>
                <a:srgbClr val="DF5327"/>
              </a:solidFill>
            </a:endParaRPr>
          </a:p>
        </p:txBody>
      </p:sp>
      <p:sp>
        <p:nvSpPr>
          <p:cNvPr id="9" name="Slide Number Placeholder 8"/>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8219201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4" name="Footer Placeholder 3"/>
          <p:cNvSpPr>
            <a:spLocks noGrp="1"/>
          </p:cNvSpPr>
          <p:nvPr>
            <p:ph type="ftr" sz="quarter" idx="11"/>
          </p:nvPr>
        </p:nvSpPr>
        <p:spPr/>
        <p:txBody>
          <a:bodyPr/>
          <a:lstStyle/>
          <a:p>
            <a:endParaRPr lang="en-GB">
              <a:solidFill>
                <a:srgbClr val="DF5327"/>
              </a:solidFill>
            </a:endParaRPr>
          </a:p>
        </p:txBody>
      </p:sp>
      <p:sp>
        <p:nvSpPr>
          <p:cNvPr id="5" name="Slide Number Placeholder 4"/>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6036002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3" name="Footer Placeholder 2"/>
          <p:cNvSpPr>
            <a:spLocks noGrp="1"/>
          </p:cNvSpPr>
          <p:nvPr>
            <p:ph type="ftr" sz="quarter" idx="11"/>
          </p:nvPr>
        </p:nvSpPr>
        <p:spPr/>
        <p:txBody>
          <a:bodyPr/>
          <a:lstStyle/>
          <a:p>
            <a:endParaRPr lang="en-GB">
              <a:solidFill>
                <a:srgbClr val="DF5327"/>
              </a:solidFill>
            </a:endParaRPr>
          </a:p>
        </p:txBody>
      </p:sp>
      <p:sp>
        <p:nvSpPr>
          <p:cNvPr id="4" name="Slide Number Placeholder 3"/>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3680825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6" name="Footer Placeholder 5"/>
          <p:cNvSpPr>
            <a:spLocks noGrp="1"/>
          </p:cNvSpPr>
          <p:nvPr>
            <p:ph type="ftr" sz="quarter" idx="11"/>
          </p:nvPr>
        </p:nvSpPr>
        <p:spPr/>
        <p:txBody>
          <a:bodyPr/>
          <a:lstStyle/>
          <a:p>
            <a:endParaRPr lang="en-GB">
              <a:solidFill>
                <a:srgbClr val="DF5327"/>
              </a:solidFill>
            </a:endParaRPr>
          </a:p>
        </p:txBody>
      </p:sp>
      <p:sp>
        <p:nvSpPr>
          <p:cNvPr id="7" name="Slide Number Placeholder 6"/>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28651059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6" name="Footer Placeholder 5"/>
          <p:cNvSpPr>
            <a:spLocks noGrp="1"/>
          </p:cNvSpPr>
          <p:nvPr>
            <p:ph type="ftr" sz="quarter" idx="11"/>
          </p:nvPr>
        </p:nvSpPr>
        <p:spPr/>
        <p:txBody>
          <a:bodyPr/>
          <a:lstStyle/>
          <a:p>
            <a:endParaRPr lang="en-US" dirty="0">
              <a:solidFill>
                <a:srgbClr val="DF5327"/>
              </a:solidFill>
            </a:endParaRPr>
          </a:p>
        </p:txBody>
      </p:sp>
      <p:sp>
        <p:nvSpPr>
          <p:cNvPr id="7" name="Slide Number Placeholder 6"/>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6302145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34902107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C73FF38-1ED0-4452-A216-CC582150A68C}" type="datetimeFigureOut">
              <a:rPr lang="en-GB" smtClean="0">
                <a:solidFill>
                  <a:srgbClr val="DF5327"/>
                </a:solidFill>
              </a:rPr>
              <a:pPr/>
              <a:t>13/06/2025</a:t>
            </a:fld>
            <a:endParaRPr lang="en-GB">
              <a:solidFill>
                <a:srgbClr val="DF5327"/>
              </a:solidFill>
            </a:endParaRPr>
          </a:p>
        </p:txBody>
      </p:sp>
      <p:sp>
        <p:nvSpPr>
          <p:cNvPr id="5" name="Footer Placeholder 4"/>
          <p:cNvSpPr>
            <a:spLocks noGrp="1"/>
          </p:cNvSpPr>
          <p:nvPr>
            <p:ph type="ftr" sz="quarter" idx="11"/>
          </p:nvPr>
        </p:nvSpPr>
        <p:spPr/>
        <p:txBody>
          <a:bodyPr/>
          <a:lstStyle/>
          <a:p>
            <a:endParaRPr lang="en-GB">
              <a:solidFill>
                <a:srgbClr val="DF5327"/>
              </a:solidFill>
            </a:endParaRPr>
          </a:p>
        </p:txBody>
      </p:sp>
      <p:sp>
        <p:nvSpPr>
          <p:cNvPr id="6" name="Slide Number Placeholder 5"/>
          <p:cNvSpPr>
            <a:spLocks noGrp="1"/>
          </p:cNvSpPr>
          <p:nvPr>
            <p:ph type="sldNum" sz="quarter" idx="12"/>
          </p:nvPr>
        </p:nvSpPr>
        <p:spPr/>
        <p:txBody>
          <a:bodyPr/>
          <a:lstStyle/>
          <a:p>
            <a:fld id="{7E03F95B-7D82-44E7-BC55-07147143538F}" type="slidenum">
              <a:rPr lang="en-GB" smtClean="0">
                <a:solidFill>
                  <a:srgbClr val="DF5327"/>
                </a:solidFill>
              </a:rPr>
              <a:pPr/>
              <a:t>‹#›</a:t>
            </a:fld>
            <a:endParaRPr lang="en-GB">
              <a:solidFill>
                <a:srgbClr val="DF5327"/>
              </a:solidFill>
            </a:endParaRPr>
          </a:p>
        </p:txBody>
      </p:sp>
    </p:spTree>
    <p:extLst>
      <p:ext uri="{BB962C8B-B14F-4D97-AF65-F5344CB8AC3E}">
        <p14:creationId xmlns:p14="http://schemas.microsoft.com/office/powerpoint/2010/main" val="1668334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defTabSz="457200"/>
            <a:fld id="{CC73FF38-1ED0-4452-A216-CC582150A68C}" type="datetimeFigureOut">
              <a:rPr lang="en-GB" smtClean="0">
                <a:solidFill>
                  <a:srgbClr val="DF5327"/>
                </a:solidFill>
              </a:rPr>
              <a:pPr defTabSz="457200"/>
              <a:t>13/06/2025</a:t>
            </a:fld>
            <a:endParaRPr lang="en-GB">
              <a:solidFill>
                <a:srgbClr val="DF5327"/>
              </a:solidFill>
            </a:endParaRPr>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defTabSz="457200"/>
            <a:endParaRPr lang="en-GB">
              <a:solidFill>
                <a:srgbClr val="DF5327"/>
              </a:solidFill>
            </a:endParaRPr>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defTabSz="457200"/>
            <a:fld id="{7E03F95B-7D82-44E7-BC55-07147143538F}" type="slidenum">
              <a:rPr lang="en-GB" smtClean="0">
                <a:solidFill>
                  <a:srgbClr val="DF5327"/>
                </a:solidFill>
              </a:rPr>
              <a:pPr defTabSz="457200"/>
              <a:t>‹#›</a:t>
            </a:fld>
            <a:endParaRPr lang="en-GB">
              <a:solidFill>
                <a:srgbClr val="DF5327"/>
              </a:solidFill>
            </a:endParaRPr>
          </a:p>
        </p:txBody>
      </p:sp>
    </p:spTree>
    <p:extLst>
      <p:ext uri="{BB962C8B-B14F-4D97-AF65-F5344CB8AC3E}">
        <p14:creationId xmlns:p14="http://schemas.microsoft.com/office/powerpoint/2010/main" val="2906649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defTabSz="457200"/>
            <a:fld id="{CC73FF38-1ED0-4452-A216-CC582150A68C}" type="datetimeFigureOut">
              <a:rPr lang="en-GB" smtClean="0">
                <a:solidFill>
                  <a:srgbClr val="DF5327"/>
                </a:solidFill>
              </a:rPr>
              <a:pPr defTabSz="457200"/>
              <a:t>13/06/2025</a:t>
            </a:fld>
            <a:endParaRPr lang="en-GB">
              <a:solidFill>
                <a:srgbClr val="DF5327"/>
              </a:solidFill>
            </a:endParaRPr>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defTabSz="457200"/>
            <a:endParaRPr lang="en-GB">
              <a:solidFill>
                <a:srgbClr val="DF5327"/>
              </a:solidFill>
            </a:endParaRPr>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defTabSz="457200"/>
            <a:fld id="{7E03F95B-7D82-44E7-BC55-07147143538F}" type="slidenum">
              <a:rPr lang="en-GB" smtClean="0">
                <a:solidFill>
                  <a:srgbClr val="DF5327"/>
                </a:solidFill>
              </a:rPr>
              <a:pPr defTabSz="457200"/>
              <a:t>‹#›</a:t>
            </a:fld>
            <a:endParaRPr lang="en-GB">
              <a:solidFill>
                <a:srgbClr val="DF5327"/>
              </a:solidFill>
            </a:endParaRPr>
          </a:p>
        </p:txBody>
      </p:sp>
    </p:spTree>
    <p:extLst>
      <p:ext uri="{BB962C8B-B14F-4D97-AF65-F5344CB8AC3E}">
        <p14:creationId xmlns:p14="http://schemas.microsoft.com/office/powerpoint/2010/main" val="9061783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0.tmp"/><Relationship Id="rId5" Type="http://schemas.openxmlformats.org/officeDocument/2006/relationships/image" Target="../media/image19.tmp"/><Relationship Id="rId4" Type="http://schemas.openxmlformats.org/officeDocument/2006/relationships/image" Target="../media/image18.tmp"/></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9.tmp"/></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9.tmp"/><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1.tmp"/><Relationship Id="rId4" Type="http://schemas.openxmlformats.org/officeDocument/2006/relationships/image" Target="../media/image40.tm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5961367-74C6-4D91-82F3-7525E2086E1A}"/>
              </a:ext>
            </a:extLst>
          </p:cNvPr>
          <p:cNvSpPr>
            <a:spLocks noGrp="1"/>
          </p:cNvSpPr>
          <p:nvPr>
            <p:ph type="ctrTitle"/>
          </p:nvPr>
        </p:nvSpPr>
        <p:spPr>
          <a:xfrm>
            <a:off x="1112519" y="848139"/>
            <a:ext cx="9966960" cy="1065256"/>
          </a:xfrm>
        </p:spPr>
        <p:txBody>
          <a:bodyPr/>
          <a:lstStyle/>
          <a:p>
            <a:r>
              <a:rPr lang="en-GB" dirty="0"/>
              <a:t>Welcome Meeting</a:t>
            </a:r>
          </a:p>
        </p:txBody>
      </p:sp>
      <p:pic>
        <p:nvPicPr>
          <p:cNvPr id="5" name="Picture 4">
            <a:extLst>
              <a:ext uri="{FF2B5EF4-FFF2-40B4-BE49-F238E27FC236}">
                <a16:creationId xmlns="" xmlns:a16="http://schemas.microsoft.com/office/drawing/2014/main" id="{DAB75539-F5C3-4026-A918-9EC7185EF6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8013" y="2002166"/>
            <a:ext cx="7447529" cy="4185865"/>
          </a:xfrm>
          <a:prstGeom prst="rect">
            <a:avLst/>
          </a:prstGeom>
        </p:spPr>
      </p:pic>
      <p:sp>
        <p:nvSpPr>
          <p:cNvPr id="7" name="TextBox 6">
            <a:extLst>
              <a:ext uri="{FF2B5EF4-FFF2-40B4-BE49-F238E27FC236}">
                <a16:creationId xmlns="" xmlns:a16="http://schemas.microsoft.com/office/drawing/2014/main" id="{93F589CF-009E-4A6D-8673-1EA5B2EC268C}"/>
              </a:ext>
            </a:extLst>
          </p:cNvPr>
          <p:cNvSpPr txBox="1"/>
          <p:nvPr/>
        </p:nvSpPr>
        <p:spPr>
          <a:xfrm>
            <a:off x="9745542" y="3567546"/>
            <a:ext cx="959629" cy="528428"/>
          </a:xfrm>
          <a:prstGeom prst="rect">
            <a:avLst/>
          </a:prstGeom>
          <a:solidFill>
            <a:schemeClr val="bg1"/>
          </a:solidFill>
        </p:spPr>
        <p:txBody>
          <a:bodyPr wrap="square" rtlCol="0">
            <a:spAutoFit/>
          </a:bodyPr>
          <a:lstStyle/>
          <a:p>
            <a:pPr defTabSz="457200"/>
            <a:endParaRPr lang="en-GB" dirty="0">
              <a:solidFill>
                <a:prstClr val="black"/>
              </a:solidFill>
            </a:endParaRPr>
          </a:p>
        </p:txBody>
      </p:sp>
      <p:sp>
        <p:nvSpPr>
          <p:cNvPr id="10" name="TextBox 9">
            <a:extLst>
              <a:ext uri="{FF2B5EF4-FFF2-40B4-BE49-F238E27FC236}">
                <a16:creationId xmlns="" xmlns:a16="http://schemas.microsoft.com/office/drawing/2014/main" id="{397FD741-48C8-1ED2-DAFE-CB7987ADB182}"/>
              </a:ext>
            </a:extLst>
          </p:cNvPr>
          <p:cNvSpPr txBox="1"/>
          <p:nvPr/>
        </p:nvSpPr>
        <p:spPr>
          <a:xfrm>
            <a:off x="1333853" y="3429000"/>
            <a:ext cx="959629" cy="528428"/>
          </a:xfrm>
          <a:prstGeom prst="rect">
            <a:avLst/>
          </a:prstGeom>
          <a:solidFill>
            <a:schemeClr val="bg1"/>
          </a:solidFill>
        </p:spPr>
        <p:txBody>
          <a:bodyPr wrap="square" rtlCol="0">
            <a:spAutoFit/>
          </a:bodyPr>
          <a:lstStyle/>
          <a:p>
            <a:pPr defTabSz="457200"/>
            <a:endParaRPr lang="en-GB" dirty="0">
              <a:solidFill>
                <a:prstClr val="black"/>
              </a:solidFill>
            </a:endParaRPr>
          </a:p>
        </p:txBody>
      </p:sp>
    </p:spTree>
    <p:extLst>
      <p:ext uri="{BB962C8B-B14F-4D97-AF65-F5344CB8AC3E}">
        <p14:creationId xmlns:p14="http://schemas.microsoft.com/office/powerpoint/2010/main" val="1438586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710248" y="452191"/>
            <a:ext cx="6897129" cy="1796739"/>
          </a:xfrm>
          <a:prstGeom prst="rect">
            <a:avLst/>
          </a:prstGeom>
          <a:noFill/>
          <a:ln>
            <a:noFill/>
          </a:ln>
        </p:spPr>
      </p:pic>
      <p:sp>
        <p:nvSpPr>
          <p:cNvPr id="6" name="TextBox 5"/>
          <p:cNvSpPr txBox="1"/>
          <p:nvPr/>
        </p:nvSpPr>
        <p:spPr>
          <a:xfrm>
            <a:off x="395416" y="5263978"/>
            <a:ext cx="2137719" cy="1200329"/>
          </a:xfrm>
          <a:prstGeom prst="rect">
            <a:avLst/>
          </a:prstGeom>
          <a:noFill/>
          <a:ln>
            <a:solidFill>
              <a:srgbClr val="FF0000"/>
            </a:solidFill>
          </a:ln>
        </p:spPr>
        <p:txBody>
          <a:bodyPr wrap="square" rtlCol="0">
            <a:spAutoFit/>
          </a:bodyPr>
          <a:lstStyle/>
          <a:p>
            <a:pPr algn="ctr"/>
            <a:r>
              <a:rPr lang="en-GB" dirty="0">
                <a:latin typeface="Arial Rounded MT Bold" panose="020F0704030504030204" pitchFamily="34" charset="0"/>
              </a:rPr>
              <a:t>Nightingale</a:t>
            </a:r>
          </a:p>
          <a:p>
            <a:pPr algn="ctr"/>
            <a:endParaRPr lang="en-GB" dirty="0">
              <a:latin typeface="Arial Rounded MT Bold" panose="020F0704030504030204" pitchFamily="34" charset="0"/>
            </a:endParaRPr>
          </a:p>
          <a:p>
            <a:pPr algn="ctr"/>
            <a:r>
              <a:rPr lang="en-GB" dirty="0">
                <a:latin typeface="Arial Rounded MT Bold" panose="020F0704030504030204" pitchFamily="34" charset="0"/>
              </a:rPr>
              <a:t>EYFS</a:t>
            </a:r>
          </a:p>
          <a:p>
            <a:pPr algn="ctr"/>
            <a:r>
              <a:rPr lang="en-GB" dirty="0">
                <a:latin typeface="Arial Rounded MT Bold" panose="020F0704030504030204" pitchFamily="34" charset="0"/>
              </a:rPr>
              <a:t>Year 1</a:t>
            </a:r>
          </a:p>
        </p:txBody>
      </p:sp>
      <p:sp>
        <p:nvSpPr>
          <p:cNvPr id="7" name="TextBox 6"/>
          <p:cNvSpPr txBox="1"/>
          <p:nvPr/>
        </p:nvSpPr>
        <p:spPr>
          <a:xfrm>
            <a:off x="2710248" y="5263977"/>
            <a:ext cx="2137719" cy="1200329"/>
          </a:xfrm>
          <a:prstGeom prst="rect">
            <a:avLst/>
          </a:prstGeom>
          <a:noFill/>
          <a:ln>
            <a:solidFill>
              <a:srgbClr val="FF0000"/>
            </a:solidFill>
          </a:ln>
        </p:spPr>
        <p:txBody>
          <a:bodyPr wrap="square" rtlCol="0">
            <a:spAutoFit/>
          </a:bodyPr>
          <a:lstStyle/>
          <a:p>
            <a:pPr algn="ctr"/>
            <a:r>
              <a:rPr lang="en-GB" dirty="0">
                <a:latin typeface="Arial Rounded MT Bold" panose="020F0704030504030204" pitchFamily="34" charset="0"/>
              </a:rPr>
              <a:t>Einstein </a:t>
            </a:r>
          </a:p>
          <a:p>
            <a:pPr algn="ctr"/>
            <a:endParaRPr lang="en-GB" dirty="0">
              <a:latin typeface="Arial Rounded MT Bold" panose="020F0704030504030204" pitchFamily="34" charset="0"/>
            </a:endParaRPr>
          </a:p>
          <a:p>
            <a:pPr algn="ctr"/>
            <a:r>
              <a:rPr lang="en-GB" dirty="0">
                <a:latin typeface="Arial Rounded MT Bold" panose="020F0704030504030204" pitchFamily="34" charset="0"/>
              </a:rPr>
              <a:t>Year 1</a:t>
            </a:r>
          </a:p>
          <a:p>
            <a:pPr algn="ctr"/>
            <a:r>
              <a:rPr lang="en-GB" dirty="0">
                <a:latin typeface="Arial Rounded MT Bold" panose="020F0704030504030204" pitchFamily="34" charset="0"/>
              </a:rPr>
              <a:t>Year 2</a:t>
            </a:r>
          </a:p>
        </p:txBody>
      </p:sp>
      <p:sp>
        <p:nvSpPr>
          <p:cNvPr id="8" name="TextBox 7"/>
          <p:cNvSpPr txBox="1"/>
          <p:nvPr/>
        </p:nvSpPr>
        <p:spPr>
          <a:xfrm>
            <a:off x="5025080" y="5263977"/>
            <a:ext cx="2137719" cy="1200329"/>
          </a:xfrm>
          <a:prstGeom prst="rect">
            <a:avLst/>
          </a:prstGeom>
          <a:noFill/>
          <a:ln>
            <a:solidFill>
              <a:srgbClr val="FF0000"/>
            </a:solidFill>
          </a:ln>
        </p:spPr>
        <p:txBody>
          <a:bodyPr wrap="square" rtlCol="0">
            <a:spAutoFit/>
          </a:bodyPr>
          <a:lstStyle/>
          <a:p>
            <a:pPr algn="ctr"/>
            <a:r>
              <a:rPr lang="en-GB" dirty="0">
                <a:latin typeface="Arial Rounded MT Bold" panose="020F0704030504030204" pitchFamily="34" charset="0"/>
              </a:rPr>
              <a:t>Shakespeare </a:t>
            </a:r>
          </a:p>
          <a:p>
            <a:pPr algn="ctr"/>
            <a:endParaRPr lang="en-GB" dirty="0">
              <a:latin typeface="Arial Rounded MT Bold" panose="020F0704030504030204" pitchFamily="34" charset="0"/>
            </a:endParaRPr>
          </a:p>
          <a:p>
            <a:pPr algn="ctr"/>
            <a:r>
              <a:rPr lang="en-GB" dirty="0">
                <a:latin typeface="Arial Rounded MT Bold" panose="020F0704030504030204" pitchFamily="34" charset="0"/>
              </a:rPr>
              <a:t>Year 2</a:t>
            </a:r>
          </a:p>
          <a:p>
            <a:pPr algn="ctr"/>
            <a:r>
              <a:rPr lang="en-GB" dirty="0">
                <a:latin typeface="Arial Rounded MT Bold" panose="020F0704030504030204" pitchFamily="34" charset="0"/>
              </a:rPr>
              <a:t>Year 3</a:t>
            </a:r>
          </a:p>
        </p:txBody>
      </p:sp>
      <p:sp>
        <p:nvSpPr>
          <p:cNvPr id="9" name="TextBox 8"/>
          <p:cNvSpPr txBox="1"/>
          <p:nvPr/>
        </p:nvSpPr>
        <p:spPr>
          <a:xfrm>
            <a:off x="7339912" y="5263977"/>
            <a:ext cx="2137719" cy="1200329"/>
          </a:xfrm>
          <a:prstGeom prst="rect">
            <a:avLst/>
          </a:prstGeom>
          <a:noFill/>
          <a:ln>
            <a:solidFill>
              <a:srgbClr val="FF0000"/>
            </a:solidFill>
          </a:ln>
        </p:spPr>
        <p:txBody>
          <a:bodyPr wrap="square" rtlCol="0">
            <a:spAutoFit/>
          </a:bodyPr>
          <a:lstStyle/>
          <a:p>
            <a:pPr algn="ctr"/>
            <a:r>
              <a:rPr lang="en-GB" dirty="0">
                <a:latin typeface="Arial Rounded MT Bold" panose="020F0704030504030204" pitchFamily="34" charset="0"/>
              </a:rPr>
              <a:t>Rosa Parks</a:t>
            </a:r>
          </a:p>
          <a:p>
            <a:pPr algn="ctr"/>
            <a:endParaRPr lang="en-GB" dirty="0">
              <a:latin typeface="Arial Rounded MT Bold" panose="020F0704030504030204" pitchFamily="34" charset="0"/>
            </a:endParaRPr>
          </a:p>
          <a:p>
            <a:pPr algn="ctr"/>
            <a:r>
              <a:rPr lang="en-GB" dirty="0">
                <a:latin typeface="Arial Rounded MT Bold" panose="020F0704030504030204" pitchFamily="34" charset="0"/>
              </a:rPr>
              <a:t>Year 4</a:t>
            </a:r>
          </a:p>
          <a:p>
            <a:pPr algn="ctr"/>
            <a:r>
              <a:rPr lang="en-GB" dirty="0">
                <a:latin typeface="Arial Rounded MT Bold" panose="020F0704030504030204" pitchFamily="34" charset="0"/>
              </a:rPr>
              <a:t>Year 5</a:t>
            </a:r>
          </a:p>
        </p:txBody>
      </p:sp>
      <p:sp>
        <p:nvSpPr>
          <p:cNvPr id="10" name="TextBox 9"/>
          <p:cNvSpPr txBox="1"/>
          <p:nvPr/>
        </p:nvSpPr>
        <p:spPr>
          <a:xfrm>
            <a:off x="9654744" y="5263976"/>
            <a:ext cx="2137719" cy="1200329"/>
          </a:xfrm>
          <a:prstGeom prst="rect">
            <a:avLst/>
          </a:prstGeom>
          <a:noFill/>
          <a:ln>
            <a:solidFill>
              <a:srgbClr val="FF0000"/>
            </a:solidFill>
          </a:ln>
        </p:spPr>
        <p:txBody>
          <a:bodyPr wrap="square" rtlCol="0">
            <a:spAutoFit/>
          </a:bodyPr>
          <a:lstStyle/>
          <a:p>
            <a:pPr algn="ctr"/>
            <a:r>
              <a:rPr lang="en-GB" dirty="0" err="1">
                <a:latin typeface="Arial Rounded MT Bold" panose="020F0704030504030204" pitchFamily="34" charset="0"/>
              </a:rPr>
              <a:t>Malala</a:t>
            </a:r>
            <a:endParaRPr lang="en-GB" dirty="0">
              <a:latin typeface="Arial Rounded MT Bold" panose="020F0704030504030204" pitchFamily="34" charset="0"/>
            </a:endParaRPr>
          </a:p>
          <a:p>
            <a:pPr algn="ctr"/>
            <a:endParaRPr lang="en-GB" dirty="0">
              <a:latin typeface="Arial Rounded MT Bold" panose="020F0704030504030204" pitchFamily="34" charset="0"/>
            </a:endParaRPr>
          </a:p>
          <a:p>
            <a:pPr algn="ctr"/>
            <a:r>
              <a:rPr lang="en-GB" dirty="0">
                <a:latin typeface="Arial Rounded MT Bold" panose="020F0704030504030204" pitchFamily="34" charset="0"/>
              </a:rPr>
              <a:t>Year 5</a:t>
            </a:r>
          </a:p>
          <a:p>
            <a:pPr algn="ctr"/>
            <a:r>
              <a:rPr lang="en-GB" dirty="0">
                <a:latin typeface="Arial Rounded MT Bold" panose="020F0704030504030204" pitchFamily="34" charset="0"/>
              </a:rPr>
              <a:t>Year 6</a:t>
            </a:r>
          </a:p>
        </p:txBody>
      </p:sp>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996805" y="2418844"/>
            <a:ext cx="1564603" cy="2554445"/>
          </a:xfrm>
          <a:prstGeom prst="rect">
            <a:avLst/>
          </a:prstGeom>
        </p:spPr>
      </p:pic>
      <p:pic>
        <p:nvPicPr>
          <p:cNvPr id="11" name="Picture 10"/>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603085" y="2479231"/>
            <a:ext cx="1611372" cy="2554445"/>
          </a:xfrm>
          <a:prstGeom prst="rect">
            <a:avLst/>
          </a:prstGeom>
        </p:spPr>
      </p:pic>
      <p:pic>
        <p:nvPicPr>
          <p:cNvPr id="4" name="Picture 3" descr="Screen Clippi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407623" y="3227740"/>
            <a:ext cx="1349246" cy="1552808"/>
          </a:xfrm>
          <a:prstGeom prst="rect">
            <a:avLst/>
          </a:prstGeom>
        </p:spPr>
      </p:pic>
      <p:sp>
        <p:nvSpPr>
          <p:cNvPr id="12" name="TextBox 11"/>
          <p:cNvSpPr txBox="1"/>
          <p:nvPr/>
        </p:nvSpPr>
        <p:spPr>
          <a:xfrm>
            <a:off x="5149516" y="2418844"/>
            <a:ext cx="2013283" cy="523220"/>
          </a:xfrm>
          <a:prstGeom prst="rect">
            <a:avLst/>
          </a:prstGeom>
          <a:noFill/>
        </p:spPr>
        <p:txBody>
          <a:bodyPr wrap="square" rtlCol="0">
            <a:spAutoFit/>
          </a:bodyPr>
          <a:lstStyle/>
          <a:p>
            <a:pPr algn="ctr"/>
            <a:r>
              <a:rPr lang="en-GB" sz="1400" dirty="0"/>
              <a:t>Mrs Dolman</a:t>
            </a:r>
          </a:p>
          <a:p>
            <a:pPr algn="ctr"/>
            <a:r>
              <a:rPr lang="en-GB" sz="1400" dirty="0"/>
              <a:t>Class teacher</a:t>
            </a:r>
          </a:p>
        </p:txBody>
      </p:sp>
    </p:spTree>
    <p:extLst>
      <p:ext uri="{BB962C8B-B14F-4D97-AF65-F5344CB8AC3E}">
        <p14:creationId xmlns:p14="http://schemas.microsoft.com/office/powerpoint/2010/main" val="3626134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60" y="922977"/>
            <a:ext cx="5821503" cy="2075934"/>
          </a:xfrm>
          <a:prstGeom prst="rect">
            <a:avLst/>
          </a:prstGeom>
        </p:spPr>
      </p:pic>
      <p:pic>
        <p:nvPicPr>
          <p:cNvPr id="5" name="Picture 4" descr="Screen Clippi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334083" y="597924"/>
            <a:ext cx="5275955" cy="5592811"/>
          </a:xfrm>
          <a:prstGeom prst="rect">
            <a:avLst/>
          </a:prstGeom>
        </p:spPr>
      </p:pic>
      <p:pic>
        <p:nvPicPr>
          <p:cNvPr id="6" name="Picture 5"/>
          <p:cNvPicPr>
            <a:picLocks noChangeAspect="1"/>
          </p:cNvPicPr>
          <p:nvPr/>
        </p:nvPicPr>
        <p:blipFill>
          <a:blip r:embed="rId5"/>
          <a:stretch>
            <a:fillRect/>
          </a:stretch>
        </p:blipFill>
        <p:spPr>
          <a:xfrm>
            <a:off x="621238" y="3272424"/>
            <a:ext cx="5201345" cy="2918311"/>
          </a:xfrm>
          <a:prstGeom prst="rect">
            <a:avLst/>
          </a:prstGeom>
        </p:spPr>
      </p:pic>
      <p:sp>
        <p:nvSpPr>
          <p:cNvPr id="2" name="Oval 1"/>
          <p:cNvSpPr/>
          <p:nvPr/>
        </p:nvSpPr>
        <p:spPr>
          <a:xfrm>
            <a:off x="2113472" y="3554083"/>
            <a:ext cx="336430" cy="310551"/>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1796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 Typical Day</a:t>
            </a:r>
          </a:p>
        </p:txBody>
      </p:sp>
      <p:graphicFrame>
        <p:nvGraphicFramePr>
          <p:cNvPr id="6" name="Table 5"/>
          <p:cNvGraphicFramePr>
            <a:graphicFrameLocks noGrp="1"/>
          </p:cNvGraphicFramePr>
          <p:nvPr>
            <p:extLst>
              <p:ext uri="{D42A27DB-BD31-4B8C-83A1-F6EECF244321}">
                <p14:modId xmlns:p14="http://schemas.microsoft.com/office/powerpoint/2010/main" val="2712925233"/>
              </p:ext>
            </p:extLst>
          </p:nvPr>
        </p:nvGraphicFramePr>
        <p:xfrm>
          <a:off x="346974" y="1965960"/>
          <a:ext cx="11467572" cy="1657041"/>
        </p:xfrm>
        <a:graphic>
          <a:graphicData uri="http://schemas.openxmlformats.org/drawingml/2006/table">
            <a:tbl>
              <a:tblPr firstRow="1" bandRow="1">
                <a:tableStyleId>{5C22544A-7EE6-4342-B048-85BDC9FD1C3A}</a:tableStyleId>
              </a:tblPr>
              <a:tblGrid>
                <a:gridCol w="955631">
                  <a:extLst>
                    <a:ext uri="{9D8B030D-6E8A-4147-A177-3AD203B41FA5}">
                      <a16:colId xmlns="" xmlns:a16="http://schemas.microsoft.com/office/drawing/2014/main" val="20000"/>
                    </a:ext>
                  </a:extLst>
                </a:gridCol>
                <a:gridCol w="955631">
                  <a:extLst>
                    <a:ext uri="{9D8B030D-6E8A-4147-A177-3AD203B41FA5}">
                      <a16:colId xmlns="" xmlns:a16="http://schemas.microsoft.com/office/drawing/2014/main" val="20001"/>
                    </a:ext>
                  </a:extLst>
                </a:gridCol>
                <a:gridCol w="955631">
                  <a:extLst>
                    <a:ext uri="{9D8B030D-6E8A-4147-A177-3AD203B41FA5}">
                      <a16:colId xmlns="" xmlns:a16="http://schemas.microsoft.com/office/drawing/2014/main" val="20002"/>
                    </a:ext>
                  </a:extLst>
                </a:gridCol>
                <a:gridCol w="955631">
                  <a:extLst>
                    <a:ext uri="{9D8B030D-6E8A-4147-A177-3AD203B41FA5}">
                      <a16:colId xmlns="" xmlns:a16="http://schemas.microsoft.com/office/drawing/2014/main" val="20003"/>
                    </a:ext>
                  </a:extLst>
                </a:gridCol>
                <a:gridCol w="1877619">
                  <a:extLst>
                    <a:ext uri="{9D8B030D-6E8A-4147-A177-3AD203B41FA5}">
                      <a16:colId xmlns="" xmlns:a16="http://schemas.microsoft.com/office/drawing/2014/main" val="20004"/>
                    </a:ext>
                  </a:extLst>
                </a:gridCol>
                <a:gridCol w="989274">
                  <a:extLst>
                    <a:ext uri="{9D8B030D-6E8A-4147-A177-3AD203B41FA5}">
                      <a16:colId xmlns="" xmlns:a16="http://schemas.microsoft.com/office/drawing/2014/main" val="20005"/>
                    </a:ext>
                  </a:extLst>
                </a:gridCol>
                <a:gridCol w="736009">
                  <a:extLst>
                    <a:ext uri="{9D8B030D-6E8A-4147-A177-3AD203B41FA5}">
                      <a16:colId xmlns="" xmlns:a16="http://schemas.microsoft.com/office/drawing/2014/main" val="20007"/>
                    </a:ext>
                  </a:extLst>
                </a:gridCol>
                <a:gridCol w="923026">
                  <a:extLst>
                    <a:ext uri="{9D8B030D-6E8A-4147-A177-3AD203B41FA5}">
                      <a16:colId xmlns="" xmlns:a16="http://schemas.microsoft.com/office/drawing/2014/main" val="20008"/>
                    </a:ext>
                  </a:extLst>
                </a:gridCol>
                <a:gridCol w="1440612">
                  <a:extLst>
                    <a:ext uri="{9D8B030D-6E8A-4147-A177-3AD203B41FA5}">
                      <a16:colId xmlns="" xmlns:a16="http://schemas.microsoft.com/office/drawing/2014/main" val="20009"/>
                    </a:ext>
                  </a:extLst>
                </a:gridCol>
                <a:gridCol w="722877">
                  <a:extLst>
                    <a:ext uri="{9D8B030D-6E8A-4147-A177-3AD203B41FA5}">
                      <a16:colId xmlns="" xmlns:a16="http://schemas.microsoft.com/office/drawing/2014/main" val="20010"/>
                    </a:ext>
                  </a:extLst>
                </a:gridCol>
                <a:gridCol w="955631">
                  <a:extLst>
                    <a:ext uri="{9D8B030D-6E8A-4147-A177-3AD203B41FA5}">
                      <a16:colId xmlns="" xmlns:a16="http://schemas.microsoft.com/office/drawing/2014/main" val="20011"/>
                    </a:ext>
                  </a:extLst>
                </a:gridCol>
              </a:tblGrid>
              <a:tr h="468321">
                <a:tc>
                  <a:txBody>
                    <a:bodyPr/>
                    <a:lstStyle/>
                    <a:p>
                      <a:r>
                        <a:rPr lang="en-GB" dirty="0"/>
                        <a:t>8.35</a:t>
                      </a:r>
                    </a:p>
                  </a:txBody>
                  <a:tcPr/>
                </a:tc>
                <a:tc>
                  <a:txBody>
                    <a:bodyPr/>
                    <a:lstStyle/>
                    <a:p>
                      <a:r>
                        <a:rPr lang="en-GB" dirty="0"/>
                        <a:t>8.50</a:t>
                      </a:r>
                    </a:p>
                  </a:txBody>
                  <a:tcPr/>
                </a:tc>
                <a:tc>
                  <a:txBody>
                    <a:bodyPr/>
                    <a:lstStyle/>
                    <a:p>
                      <a:r>
                        <a:rPr lang="en-GB" dirty="0"/>
                        <a:t>9.10</a:t>
                      </a:r>
                    </a:p>
                  </a:txBody>
                  <a:tcPr/>
                </a:tc>
                <a:tc>
                  <a:txBody>
                    <a:bodyPr/>
                    <a:lstStyle/>
                    <a:p>
                      <a:r>
                        <a:rPr lang="en-GB" dirty="0"/>
                        <a:t>9.30</a:t>
                      </a:r>
                    </a:p>
                  </a:txBody>
                  <a:tcPr/>
                </a:tc>
                <a:tc>
                  <a:txBody>
                    <a:bodyPr/>
                    <a:lstStyle/>
                    <a:p>
                      <a:r>
                        <a:rPr lang="en-GB" dirty="0"/>
                        <a:t>9.45</a:t>
                      </a:r>
                    </a:p>
                  </a:txBody>
                  <a:tcPr/>
                </a:tc>
                <a:tc>
                  <a:txBody>
                    <a:bodyPr/>
                    <a:lstStyle/>
                    <a:p>
                      <a:r>
                        <a:rPr lang="en-GB" dirty="0"/>
                        <a:t>11.20</a:t>
                      </a:r>
                    </a:p>
                  </a:txBody>
                  <a:tcPr/>
                </a:tc>
                <a:tc>
                  <a:txBody>
                    <a:bodyPr/>
                    <a:lstStyle/>
                    <a:p>
                      <a:r>
                        <a:rPr lang="en-GB" dirty="0"/>
                        <a:t>12</a:t>
                      </a:r>
                    </a:p>
                  </a:txBody>
                  <a:tcPr/>
                </a:tc>
                <a:tc>
                  <a:txBody>
                    <a:bodyPr/>
                    <a:lstStyle/>
                    <a:p>
                      <a:r>
                        <a:rPr lang="en-GB" dirty="0"/>
                        <a:t>1.00</a:t>
                      </a:r>
                    </a:p>
                  </a:txBody>
                  <a:tcPr/>
                </a:tc>
                <a:tc>
                  <a:txBody>
                    <a:bodyPr/>
                    <a:lstStyle/>
                    <a:p>
                      <a:r>
                        <a:rPr lang="en-GB" dirty="0"/>
                        <a:t>1.15</a:t>
                      </a:r>
                    </a:p>
                  </a:txBody>
                  <a:tcPr/>
                </a:tc>
                <a:tc>
                  <a:txBody>
                    <a:bodyPr/>
                    <a:lstStyle/>
                    <a:p>
                      <a:r>
                        <a:rPr lang="en-GB" dirty="0"/>
                        <a:t>3.00</a:t>
                      </a:r>
                    </a:p>
                  </a:txBody>
                  <a:tcPr/>
                </a:tc>
                <a:tc>
                  <a:txBody>
                    <a:bodyPr/>
                    <a:lstStyle/>
                    <a:p>
                      <a:r>
                        <a:rPr lang="en-GB" dirty="0"/>
                        <a:t>3.15</a:t>
                      </a:r>
                    </a:p>
                  </a:txBody>
                  <a:tcPr/>
                </a:tc>
                <a:extLst>
                  <a:ext uri="{0D108BD9-81ED-4DB2-BD59-A6C34878D82A}">
                    <a16:rowId xmlns="" xmlns:a16="http://schemas.microsoft.com/office/drawing/2014/main" val="10000"/>
                  </a:ext>
                </a:extLst>
              </a:tr>
              <a:tr h="999410">
                <a:tc>
                  <a:txBody>
                    <a:bodyPr/>
                    <a:lstStyle/>
                    <a:p>
                      <a:r>
                        <a:rPr lang="en-GB" dirty="0"/>
                        <a:t>Arrive </a:t>
                      </a:r>
                    </a:p>
                    <a:p>
                      <a:endParaRPr lang="en-GB" dirty="0"/>
                    </a:p>
                    <a:p>
                      <a:r>
                        <a:rPr lang="en-GB" dirty="0"/>
                        <a:t>Self register </a:t>
                      </a:r>
                    </a:p>
                  </a:txBody>
                  <a:tcPr/>
                </a:tc>
                <a:tc>
                  <a:txBody>
                    <a:bodyPr/>
                    <a:lstStyle/>
                    <a:p>
                      <a:r>
                        <a:rPr lang="en-GB" sz="1800" dirty="0"/>
                        <a:t>Celebration of the word</a:t>
                      </a:r>
                      <a:endParaRPr lang="en-GB" sz="1800" baseline="0" dirty="0"/>
                    </a:p>
                  </a:txBody>
                  <a:tcPr/>
                </a:tc>
                <a:tc>
                  <a:txBody>
                    <a:bodyPr/>
                    <a:lstStyle/>
                    <a:p>
                      <a:r>
                        <a:rPr lang="en-GB" dirty="0"/>
                        <a:t>Phonics</a:t>
                      </a:r>
                    </a:p>
                  </a:txBody>
                  <a:tcPr/>
                </a:tc>
                <a:tc>
                  <a:txBody>
                    <a:bodyPr/>
                    <a:lstStyle/>
                    <a:p>
                      <a:r>
                        <a:rPr lang="en-GB" dirty="0"/>
                        <a:t>Whole class session</a:t>
                      </a:r>
                      <a:r>
                        <a:rPr lang="en-GB" baseline="0" dirty="0"/>
                        <a:t> 1 </a:t>
                      </a:r>
                      <a:endParaRPr lang="en-GB" dirty="0"/>
                    </a:p>
                  </a:txBody>
                  <a:tcPr/>
                </a:tc>
                <a:tc>
                  <a:txBody>
                    <a:bodyPr/>
                    <a:lstStyle/>
                    <a:p>
                      <a:r>
                        <a:rPr lang="en-GB" dirty="0"/>
                        <a:t>ITMP </a:t>
                      </a:r>
                    </a:p>
                  </a:txBody>
                  <a:tcPr/>
                </a:tc>
                <a:tc>
                  <a:txBody>
                    <a:bodyPr/>
                    <a:lstStyle/>
                    <a:p>
                      <a:r>
                        <a:rPr lang="en-GB" dirty="0"/>
                        <a:t>Whole</a:t>
                      </a:r>
                      <a:r>
                        <a:rPr lang="en-GB" baseline="0" dirty="0"/>
                        <a:t> class session </a:t>
                      </a:r>
                    </a:p>
                    <a:p>
                      <a:r>
                        <a:rPr lang="en-GB" baseline="0" dirty="0"/>
                        <a:t>2</a:t>
                      </a:r>
                      <a:endParaRPr lang="en-GB" dirty="0"/>
                    </a:p>
                  </a:txBody>
                  <a:tcPr/>
                </a:tc>
                <a:tc>
                  <a:txBody>
                    <a:bodyPr/>
                    <a:lstStyle/>
                    <a:p>
                      <a:r>
                        <a:rPr lang="en-GB" dirty="0"/>
                        <a:t>lunch</a:t>
                      </a:r>
                    </a:p>
                  </a:txBody>
                  <a:tcPr/>
                </a:tc>
                <a:tc>
                  <a:txBody>
                    <a:bodyPr/>
                    <a:lstStyle/>
                    <a:p>
                      <a:r>
                        <a:rPr lang="en-GB" dirty="0"/>
                        <a:t>Whole class session</a:t>
                      </a:r>
                      <a:r>
                        <a:rPr lang="en-GB" baseline="0" dirty="0"/>
                        <a:t> 3</a:t>
                      </a:r>
                      <a:endParaRPr lang="en-GB" dirty="0"/>
                    </a:p>
                  </a:txBody>
                  <a:tcPr/>
                </a:tc>
                <a:tc>
                  <a:txBody>
                    <a:bodyPr/>
                    <a:lstStyle/>
                    <a:p>
                      <a:r>
                        <a:rPr lang="en-GB" dirty="0"/>
                        <a:t>ITMP </a:t>
                      </a:r>
                    </a:p>
                    <a:p>
                      <a:endParaRPr lang="en-GB" dirty="0"/>
                    </a:p>
                    <a:p>
                      <a:r>
                        <a:rPr lang="en-GB" dirty="0"/>
                        <a:t>Group tasks </a:t>
                      </a:r>
                    </a:p>
                  </a:txBody>
                  <a:tcPr/>
                </a:tc>
                <a:tc>
                  <a:txBody>
                    <a:bodyPr/>
                    <a:lstStyle/>
                    <a:p>
                      <a:r>
                        <a:rPr lang="en-GB" dirty="0"/>
                        <a:t>Story</a:t>
                      </a:r>
                    </a:p>
                  </a:txBody>
                  <a:tcPr/>
                </a:tc>
                <a:tc>
                  <a:txBody>
                    <a:bodyPr/>
                    <a:lstStyle/>
                    <a:p>
                      <a:r>
                        <a:rPr lang="en-GB" dirty="0"/>
                        <a:t>Home </a:t>
                      </a:r>
                    </a:p>
                  </a:txBody>
                  <a:tcPr/>
                </a:tc>
                <a:extLst>
                  <a:ext uri="{0D108BD9-81ED-4DB2-BD59-A6C34878D82A}">
                    <a16:rowId xmlns="" xmlns:a16="http://schemas.microsoft.com/office/drawing/2014/main" val="10001"/>
                  </a:ext>
                </a:extLst>
              </a:tr>
            </a:tbl>
          </a:graphicData>
        </a:graphic>
      </p:graphicFrame>
      <p:pic>
        <p:nvPicPr>
          <p:cNvPr id="8" name="Picture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8013" y="3998911"/>
            <a:ext cx="2291629" cy="2103302"/>
          </a:xfrm>
          <a:prstGeom prst="rect">
            <a:avLst/>
          </a:prstGeom>
        </p:spPr>
      </p:pic>
      <p:pic>
        <p:nvPicPr>
          <p:cNvPr id="9" name="Picture 8"/>
          <p:cNvPicPr>
            <a:picLocks noChangeAspect="1"/>
          </p:cNvPicPr>
          <p:nvPr/>
        </p:nvPicPr>
        <p:blipFill>
          <a:blip r:embed="rId4"/>
          <a:stretch>
            <a:fillRect/>
          </a:stretch>
        </p:blipFill>
        <p:spPr>
          <a:xfrm>
            <a:off x="3213377" y="3998911"/>
            <a:ext cx="2103302" cy="2103302"/>
          </a:xfrm>
          <a:prstGeom prst="rect">
            <a:avLst/>
          </a:prstGeom>
        </p:spPr>
      </p:pic>
      <p:pic>
        <p:nvPicPr>
          <p:cNvPr id="10" name="Picture 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30414" y="3998911"/>
            <a:ext cx="1585097" cy="2116107"/>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22077" y="3999923"/>
            <a:ext cx="2117640" cy="2114081"/>
          </a:xfrm>
          <a:prstGeom prst="rect">
            <a:avLst/>
          </a:prstGeom>
        </p:spPr>
      </p:pic>
      <p:pic>
        <p:nvPicPr>
          <p:cNvPr id="12" name="Picture 1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646283" y="3999923"/>
            <a:ext cx="1866785" cy="2114081"/>
          </a:xfrm>
          <a:prstGeom prst="rect">
            <a:avLst/>
          </a:prstGeom>
        </p:spPr>
      </p:pic>
      <p:sp>
        <p:nvSpPr>
          <p:cNvPr id="3" name="Oval 2"/>
          <p:cNvSpPr/>
          <p:nvPr/>
        </p:nvSpPr>
        <p:spPr>
          <a:xfrm>
            <a:off x="7453223" y="4390845"/>
            <a:ext cx="448573" cy="448574"/>
          </a:xfrm>
          <a:prstGeom prst="ellipse">
            <a:avLst/>
          </a:prstGeom>
          <a:solidFill>
            <a:schemeClr val="accent1">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6846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301AF0-8DB3-0886-DA3B-53A3B795D8AF}"/>
              </a:ext>
            </a:extLst>
          </p:cNvPr>
          <p:cNvSpPr>
            <a:spLocks noGrp="1"/>
          </p:cNvSpPr>
          <p:nvPr>
            <p:ph type="title"/>
          </p:nvPr>
        </p:nvSpPr>
        <p:spPr/>
        <p:txBody>
          <a:bodyPr/>
          <a:lstStyle/>
          <a:p>
            <a:r>
              <a:rPr lang="en-GB" dirty="0"/>
              <a:t>The EYFS Curriculum and purposeful play</a:t>
            </a:r>
          </a:p>
        </p:txBody>
      </p:sp>
      <p:graphicFrame>
        <p:nvGraphicFramePr>
          <p:cNvPr id="5" name="Content Placeholder 4">
            <a:extLst>
              <a:ext uri="{FF2B5EF4-FFF2-40B4-BE49-F238E27FC236}">
                <a16:creationId xmlns="" xmlns:a16="http://schemas.microsoft.com/office/drawing/2014/main" id="{967ABCB6-C072-252D-FCF4-BE33FE7E6D3D}"/>
              </a:ext>
            </a:extLst>
          </p:cNvPr>
          <p:cNvGraphicFramePr>
            <a:graphicFrameLocks noGrp="1"/>
          </p:cNvGraphicFramePr>
          <p:nvPr>
            <p:ph idx="1"/>
            <p:extLst>
              <p:ext uri="{D42A27DB-BD31-4B8C-83A1-F6EECF244321}">
                <p14:modId xmlns:p14="http://schemas.microsoft.com/office/powerpoint/2010/main" val="2513153560"/>
              </p:ext>
            </p:extLst>
          </p:nvPr>
        </p:nvGraphicFramePr>
        <p:xfrm>
          <a:off x="1712823" y="1624113"/>
          <a:ext cx="8732293" cy="4727880"/>
        </p:xfrm>
        <a:graphic>
          <a:graphicData uri="http://schemas.openxmlformats.org/drawingml/2006/table">
            <a:tbl>
              <a:tblPr firstRow="1" bandRow="1">
                <a:tableStyleId>{5C22544A-7EE6-4342-B048-85BDC9FD1C3A}</a:tableStyleId>
              </a:tblPr>
              <a:tblGrid>
                <a:gridCol w="1964531">
                  <a:extLst>
                    <a:ext uri="{9D8B030D-6E8A-4147-A177-3AD203B41FA5}">
                      <a16:colId xmlns="" xmlns:a16="http://schemas.microsoft.com/office/drawing/2014/main" val="2450655039"/>
                    </a:ext>
                  </a:extLst>
                </a:gridCol>
                <a:gridCol w="3213848">
                  <a:extLst>
                    <a:ext uri="{9D8B030D-6E8A-4147-A177-3AD203B41FA5}">
                      <a16:colId xmlns="" xmlns:a16="http://schemas.microsoft.com/office/drawing/2014/main" val="3083235048"/>
                    </a:ext>
                  </a:extLst>
                </a:gridCol>
                <a:gridCol w="3553914">
                  <a:extLst>
                    <a:ext uri="{9D8B030D-6E8A-4147-A177-3AD203B41FA5}">
                      <a16:colId xmlns="" xmlns:a16="http://schemas.microsoft.com/office/drawing/2014/main" val="2306210369"/>
                    </a:ext>
                  </a:extLst>
                </a:gridCol>
              </a:tblGrid>
              <a:tr h="262660">
                <a:tc>
                  <a:txBody>
                    <a:bodyPr/>
                    <a:lstStyle/>
                    <a:p>
                      <a:pPr marL="0" algn="l" rtl="0" eaLnBrk="1" latinLnBrk="0" hangingPunct="1">
                        <a:spcBef>
                          <a:spcPts val="0"/>
                        </a:spcBef>
                        <a:spcAft>
                          <a:spcPts val="0"/>
                        </a:spcAft>
                      </a:pPr>
                      <a:r>
                        <a:rPr lang="en-GB" sz="1600" kern="1200" dirty="0">
                          <a:effectLst/>
                        </a:rPr>
                        <a:t>Area</a:t>
                      </a:r>
                      <a:endParaRPr lang="en-GB" dirty="0">
                        <a:effectLst/>
                      </a:endParaRPr>
                    </a:p>
                  </a:txBody>
                  <a:tcPr marL="0" marR="0" marT="0" marB="0" anchor="ctr"/>
                </a:tc>
                <a:tc>
                  <a:txBody>
                    <a:bodyPr/>
                    <a:lstStyle/>
                    <a:p>
                      <a:pPr marL="0" marR="0" indent="0" algn="l" rtl="0" eaLnBrk="1" fontAlgn="auto" latinLnBrk="0" hangingPunct="1">
                        <a:spcBef>
                          <a:spcPts val="0"/>
                        </a:spcBef>
                        <a:spcAft>
                          <a:spcPts val="0"/>
                        </a:spcAft>
                      </a:pPr>
                      <a:r>
                        <a:rPr lang="en-GB" sz="1600" kern="1200" spc="0" baseline="0" dirty="0">
                          <a:ln>
                            <a:noFill/>
                          </a:ln>
                          <a:effectLst/>
                        </a:rPr>
                        <a:t>Strand</a:t>
                      </a:r>
                      <a:endParaRPr lang="en-GB" dirty="0">
                        <a:effectLst/>
                      </a:endParaRPr>
                    </a:p>
                  </a:txBody>
                  <a:tcPr marL="0" marR="0" marT="0" marB="0" anchor="ctr"/>
                </a:tc>
                <a:tc>
                  <a:txBody>
                    <a:bodyPr/>
                    <a:lstStyle/>
                    <a:p>
                      <a:pPr marL="0" marR="0" indent="0" algn="l" rtl="0" eaLnBrk="1" fontAlgn="auto" latinLnBrk="0" hangingPunct="1">
                        <a:spcBef>
                          <a:spcPts val="0"/>
                        </a:spcBef>
                        <a:spcAft>
                          <a:spcPts val="0"/>
                        </a:spcAft>
                      </a:pPr>
                      <a:r>
                        <a:rPr lang="en-GB" sz="1600" kern="1200" spc="0" baseline="0" dirty="0">
                          <a:ln>
                            <a:noFill/>
                          </a:ln>
                          <a:effectLst/>
                        </a:rPr>
                        <a:t>Early Learning Goal</a:t>
                      </a:r>
                      <a:endParaRPr lang="en-GB" dirty="0">
                        <a:effectLst/>
                      </a:endParaRPr>
                    </a:p>
                  </a:txBody>
                  <a:tcPr marL="0" marR="0" marT="0" marB="0" anchor="ctr"/>
                </a:tc>
                <a:extLst>
                  <a:ext uri="{0D108BD9-81ED-4DB2-BD59-A6C34878D82A}">
                    <a16:rowId xmlns="" xmlns:a16="http://schemas.microsoft.com/office/drawing/2014/main" val="2548818593"/>
                  </a:ext>
                </a:extLst>
              </a:tr>
              <a:tr h="262660">
                <a:tc rowSpan="7">
                  <a:txBody>
                    <a:bodyPr/>
                    <a:lstStyle/>
                    <a:p>
                      <a:pPr marL="0" algn="ctr" rtl="0" eaLnBrk="1" latinLnBrk="0" hangingPunct="1">
                        <a:spcBef>
                          <a:spcPts val="0"/>
                        </a:spcBef>
                        <a:spcAft>
                          <a:spcPts val="0"/>
                        </a:spcAft>
                      </a:pPr>
                      <a:r>
                        <a:rPr lang="en-GB" sz="1600" kern="1200" dirty="0">
                          <a:effectLst/>
                        </a:rPr>
                        <a:t>Prime Areas</a:t>
                      </a:r>
                      <a:endParaRPr lang="en-GB" dirty="0">
                        <a:effectLst/>
                      </a:endParaRPr>
                    </a:p>
                  </a:txBody>
                  <a:tcPr marL="0" marR="0" marT="0" marB="0" anchor="ctr"/>
                </a:tc>
                <a:tc rowSpan="2">
                  <a:txBody>
                    <a:bodyPr/>
                    <a:lstStyle/>
                    <a:p>
                      <a:pPr marL="0" marR="0" indent="0" algn="ctr" rtl="0" eaLnBrk="1" fontAlgn="auto" latinLnBrk="0" hangingPunct="1">
                        <a:spcBef>
                          <a:spcPts val="0"/>
                        </a:spcBef>
                        <a:spcAft>
                          <a:spcPts val="0"/>
                        </a:spcAft>
                      </a:pPr>
                      <a:r>
                        <a:rPr lang="en-GB" sz="1600" kern="1200" spc="0" baseline="0" dirty="0">
                          <a:ln>
                            <a:noFill/>
                          </a:ln>
                          <a:effectLst/>
                        </a:rPr>
                        <a:t>Communication and language</a:t>
                      </a:r>
                      <a:endParaRPr lang="en-GB" dirty="0">
                        <a:effectLst/>
                      </a:endParaRPr>
                    </a:p>
                  </a:txBody>
                  <a:tcPr marL="0" marR="0" marT="0" marB="0" anchor="ctr"/>
                </a:tc>
                <a:tc>
                  <a:txBody>
                    <a:bodyPr/>
                    <a:lstStyle/>
                    <a:p>
                      <a:pPr marL="0" marR="0" indent="0" algn="ctr" rtl="0" eaLnBrk="1" fontAlgn="auto" latinLnBrk="0" hangingPunct="1">
                        <a:spcBef>
                          <a:spcPts val="0"/>
                        </a:spcBef>
                        <a:spcAft>
                          <a:spcPts val="0"/>
                        </a:spcAft>
                      </a:pPr>
                      <a:r>
                        <a:rPr lang="en-GB" sz="1600" kern="1200" spc="0" baseline="0" dirty="0">
                          <a:ln>
                            <a:noFill/>
                          </a:ln>
                          <a:effectLst/>
                        </a:rPr>
                        <a:t>Listening, Attention and Understanding</a:t>
                      </a:r>
                      <a:endParaRPr lang="en-GB" dirty="0">
                        <a:effectLst/>
                      </a:endParaRPr>
                    </a:p>
                  </a:txBody>
                  <a:tcPr marL="0" marR="0" marT="0" marB="0" anchor="ctr"/>
                </a:tc>
                <a:extLst>
                  <a:ext uri="{0D108BD9-81ED-4DB2-BD59-A6C34878D82A}">
                    <a16:rowId xmlns="" xmlns:a16="http://schemas.microsoft.com/office/drawing/2014/main" val="3806454823"/>
                  </a:ext>
                </a:extLst>
              </a:tr>
              <a:tr h="262660">
                <a:tc vMerge="1">
                  <a:txBody>
                    <a:bodyPr/>
                    <a:lstStyle/>
                    <a:p>
                      <a:endParaRPr lang="en-GB"/>
                    </a:p>
                  </a:txBody>
                  <a:tcPr/>
                </a:tc>
                <a:tc vMerge="1">
                  <a:txBody>
                    <a:bodyPr/>
                    <a:lstStyle/>
                    <a:p>
                      <a:endParaRPr lang="en-GB"/>
                    </a:p>
                  </a:txBody>
                  <a:tcPr/>
                </a:tc>
                <a:tc>
                  <a:txBody>
                    <a:bodyPr/>
                    <a:lstStyle/>
                    <a:p>
                      <a:pPr marL="0" marR="0" indent="0" algn="ctr" rtl="0" eaLnBrk="1" fontAlgn="auto" latinLnBrk="0" hangingPunct="1">
                        <a:spcBef>
                          <a:spcPts val="0"/>
                        </a:spcBef>
                        <a:spcAft>
                          <a:spcPts val="0"/>
                        </a:spcAft>
                      </a:pPr>
                      <a:r>
                        <a:rPr lang="en-GB" sz="1600" kern="1200" spc="0" baseline="0" dirty="0">
                          <a:ln>
                            <a:noFill/>
                          </a:ln>
                          <a:effectLst/>
                        </a:rPr>
                        <a:t>Speaking</a:t>
                      </a:r>
                      <a:endParaRPr lang="en-GB" dirty="0">
                        <a:effectLst/>
                      </a:endParaRPr>
                    </a:p>
                  </a:txBody>
                  <a:tcPr marL="0" marR="0" marT="0" marB="0" anchor="ctr"/>
                </a:tc>
                <a:extLst>
                  <a:ext uri="{0D108BD9-81ED-4DB2-BD59-A6C34878D82A}">
                    <a16:rowId xmlns="" xmlns:a16="http://schemas.microsoft.com/office/drawing/2014/main" val="2794548594"/>
                  </a:ext>
                </a:extLst>
              </a:tr>
              <a:tr h="262660">
                <a:tc vMerge="1">
                  <a:txBody>
                    <a:bodyPr/>
                    <a:lstStyle/>
                    <a:p>
                      <a:endParaRPr lang="en-GB"/>
                    </a:p>
                  </a:txBody>
                  <a:tcPr/>
                </a:tc>
                <a:tc rowSpan="2">
                  <a:txBody>
                    <a:bodyPr/>
                    <a:lstStyle/>
                    <a:p>
                      <a:pPr marL="0" marR="0" indent="0" algn="ctr" rtl="0" eaLnBrk="1" fontAlgn="auto" latinLnBrk="0" hangingPunct="1">
                        <a:spcBef>
                          <a:spcPts val="0"/>
                        </a:spcBef>
                        <a:spcAft>
                          <a:spcPts val="0"/>
                        </a:spcAft>
                      </a:pPr>
                      <a:r>
                        <a:rPr lang="en-GB" sz="1600" kern="1200" spc="0" baseline="0" dirty="0">
                          <a:ln>
                            <a:noFill/>
                          </a:ln>
                          <a:effectLst/>
                        </a:rPr>
                        <a:t>Physical development</a:t>
                      </a:r>
                      <a:endParaRPr lang="en-GB" dirty="0">
                        <a:effectLst/>
                      </a:endParaRPr>
                    </a:p>
                  </a:txBody>
                  <a:tcPr marL="0" marR="0" marT="0" marB="0" anchor="ctr"/>
                </a:tc>
                <a:tc>
                  <a:txBody>
                    <a:bodyPr/>
                    <a:lstStyle/>
                    <a:p>
                      <a:pPr marL="0" marR="0" indent="0" algn="ctr" rtl="0" eaLnBrk="1" fontAlgn="auto" latinLnBrk="0" hangingPunct="1">
                        <a:spcBef>
                          <a:spcPts val="0"/>
                        </a:spcBef>
                        <a:spcAft>
                          <a:spcPts val="0"/>
                        </a:spcAft>
                      </a:pPr>
                      <a:r>
                        <a:rPr lang="en-GB" sz="1600" kern="1200" spc="0" baseline="0" dirty="0">
                          <a:ln>
                            <a:noFill/>
                          </a:ln>
                          <a:effectLst/>
                        </a:rPr>
                        <a:t>Gross Motor Skills</a:t>
                      </a:r>
                      <a:endParaRPr lang="en-GB" dirty="0">
                        <a:effectLst/>
                      </a:endParaRPr>
                    </a:p>
                  </a:txBody>
                  <a:tcPr marL="0" marR="0" marT="0" marB="0" anchor="ctr"/>
                </a:tc>
                <a:extLst>
                  <a:ext uri="{0D108BD9-81ED-4DB2-BD59-A6C34878D82A}">
                    <a16:rowId xmlns="" xmlns:a16="http://schemas.microsoft.com/office/drawing/2014/main" val="3699369600"/>
                  </a:ext>
                </a:extLst>
              </a:tr>
              <a:tr h="262660">
                <a:tc vMerge="1">
                  <a:txBody>
                    <a:bodyPr/>
                    <a:lstStyle/>
                    <a:p>
                      <a:endParaRPr lang="en-GB"/>
                    </a:p>
                  </a:txBody>
                  <a:tcPr/>
                </a:tc>
                <a:tc vMerge="1">
                  <a:txBody>
                    <a:bodyPr/>
                    <a:lstStyle/>
                    <a:p>
                      <a:endParaRPr lang="en-GB"/>
                    </a:p>
                  </a:txBody>
                  <a:tcPr/>
                </a:tc>
                <a:tc>
                  <a:txBody>
                    <a:bodyPr/>
                    <a:lstStyle/>
                    <a:p>
                      <a:pPr marL="0" marR="0" indent="0" algn="ctr" rtl="0" eaLnBrk="1" fontAlgn="auto" latinLnBrk="0" hangingPunct="1">
                        <a:spcBef>
                          <a:spcPts val="0"/>
                        </a:spcBef>
                        <a:spcAft>
                          <a:spcPts val="0"/>
                        </a:spcAft>
                      </a:pPr>
                      <a:r>
                        <a:rPr lang="en-GB" sz="1600" kern="1200" spc="0" baseline="0" dirty="0">
                          <a:ln>
                            <a:noFill/>
                          </a:ln>
                          <a:effectLst/>
                        </a:rPr>
                        <a:t>Fine Motor Skills</a:t>
                      </a:r>
                      <a:endParaRPr lang="en-GB" dirty="0">
                        <a:effectLst/>
                      </a:endParaRPr>
                    </a:p>
                  </a:txBody>
                  <a:tcPr marL="0" marR="0" marT="0" marB="0" anchor="ctr"/>
                </a:tc>
                <a:extLst>
                  <a:ext uri="{0D108BD9-81ED-4DB2-BD59-A6C34878D82A}">
                    <a16:rowId xmlns="" xmlns:a16="http://schemas.microsoft.com/office/drawing/2014/main" val="3056162824"/>
                  </a:ext>
                </a:extLst>
              </a:tr>
              <a:tr h="262660">
                <a:tc vMerge="1">
                  <a:txBody>
                    <a:bodyPr/>
                    <a:lstStyle/>
                    <a:p>
                      <a:endParaRPr lang="en-GB"/>
                    </a:p>
                  </a:txBody>
                  <a:tcPr/>
                </a:tc>
                <a:tc rowSpan="3">
                  <a:txBody>
                    <a:bodyPr/>
                    <a:lstStyle/>
                    <a:p>
                      <a:pPr marL="0" marR="0" indent="0" algn="ctr" rtl="0" eaLnBrk="1" fontAlgn="auto" latinLnBrk="0" hangingPunct="1">
                        <a:spcBef>
                          <a:spcPts val="0"/>
                        </a:spcBef>
                        <a:spcAft>
                          <a:spcPts val="0"/>
                        </a:spcAft>
                      </a:pPr>
                      <a:r>
                        <a:rPr lang="en-GB" sz="1600" kern="1200" spc="0" baseline="0" dirty="0">
                          <a:ln>
                            <a:noFill/>
                          </a:ln>
                          <a:effectLst/>
                        </a:rPr>
                        <a:t>Personal, social and emotional development</a:t>
                      </a:r>
                      <a:endParaRPr lang="en-GB" dirty="0">
                        <a:effectLst/>
                      </a:endParaRPr>
                    </a:p>
                  </a:txBody>
                  <a:tcPr marL="0" marR="0" marT="0" marB="0" anchor="ctr"/>
                </a:tc>
                <a:tc>
                  <a:txBody>
                    <a:bodyPr/>
                    <a:lstStyle/>
                    <a:p>
                      <a:pPr marL="0" marR="0" indent="0" algn="ctr" rtl="0" eaLnBrk="1" fontAlgn="auto" latinLnBrk="0" hangingPunct="1">
                        <a:spcBef>
                          <a:spcPts val="0"/>
                        </a:spcBef>
                        <a:spcAft>
                          <a:spcPts val="0"/>
                        </a:spcAft>
                      </a:pPr>
                      <a:r>
                        <a:rPr lang="en-GB" sz="1600" kern="1200" spc="0" baseline="0" dirty="0">
                          <a:ln>
                            <a:noFill/>
                          </a:ln>
                          <a:effectLst/>
                        </a:rPr>
                        <a:t>Self-Regulation</a:t>
                      </a:r>
                      <a:endParaRPr lang="en-GB" dirty="0">
                        <a:effectLst/>
                      </a:endParaRPr>
                    </a:p>
                  </a:txBody>
                  <a:tcPr marL="0" marR="0" marT="0" marB="0" anchor="ctr"/>
                </a:tc>
                <a:extLst>
                  <a:ext uri="{0D108BD9-81ED-4DB2-BD59-A6C34878D82A}">
                    <a16:rowId xmlns="" xmlns:a16="http://schemas.microsoft.com/office/drawing/2014/main" val="907896136"/>
                  </a:ext>
                </a:extLst>
              </a:tr>
              <a:tr h="262660">
                <a:tc vMerge="1">
                  <a:txBody>
                    <a:bodyPr/>
                    <a:lstStyle/>
                    <a:p>
                      <a:endParaRPr lang="en-GB"/>
                    </a:p>
                  </a:txBody>
                  <a:tcPr/>
                </a:tc>
                <a:tc vMerge="1">
                  <a:txBody>
                    <a:bodyPr/>
                    <a:lstStyle/>
                    <a:p>
                      <a:endParaRPr lang="en-GB"/>
                    </a:p>
                  </a:txBody>
                  <a:tcPr/>
                </a:tc>
                <a:tc>
                  <a:txBody>
                    <a:bodyPr/>
                    <a:lstStyle/>
                    <a:p>
                      <a:pPr marL="0" marR="0" indent="0" algn="ctr" rtl="0" eaLnBrk="1" fontAlgn="auto" latinLnBrk="0" hangingPunct="1">
                        <a:spcBef>
                          <a:spcPts val="0"/>
                        </a:spcBef>
                        <a:spcAft>
                          <a:spcPts val="0"/>
                        </a:spcAft>
                      </a:pPr>
                      <a:r>
                        <a:rPr lang="en-GB" sz="1600" kern="1200" spc="0" baseline="0" dirty="0">
                          <a:ln>
                            <a:noFill/>
                          </a:ln>
                          <a:effectLst/>
                        </a:rPr>
                        <a:t>Managing Self</a:t>
                      </a:r>
                      <a:endParaRPr lang="en-GB" dirty="0">
                        <a:effectLst/>
                      </a:endParaRPr>
                    </a:p>
                  </a:txBody>
                  <a:tcPr marL="0" marR="0" marT="0" marB="0" anchor="ctr"/>
                </a:tc>
                <a:extLst>
                  <a:ext uri="{0D108BD9-81ED-4DB2-BD59-A6C34878D82A}">
                    <a16:rowId xmlns="" xmlns:a16="http://schemas.microsoft.com/office/drawing/2014/main" val="1855267631"/>
                  </a:ext>
                </a:extLst>
              </a:tr>
              <a:tr h="262660">
                <a:tc vMerge="1">
                  <a:txBody>
                    <a:bodyPr/>
                    <a:lstStyle/>
                    <a:p>
                      <a:endParaRPr lang="en-GB"/>
                    </a:p>
                  </a:txBody>
                  <a:tcPr/>
                </a:tc>
                <a:tc vMerge="1">
                  <a:txBody>
                    <a:bodyPr/>
                    <a:lstStyle/>
                    <a:p>
                      <a:endParaRPr lang="en-GB"/>
                    </a:p>
                  </a:txBody>
                  <a:tcPr/>
                </a:tc>
                <a:tc>
                  <a:txBody>
                    <a:bodyPr/>
                    <a:lstStyle/>
                    <a:p>
                      <a:pPr marL="0" marR="0" indent="0" algn="ctr" rtl="0" eaLnBrk="1" fontAlgn="auto" latinLnBrk="0" hangingPunct="1">
                        <a:spcBef>
                          <a:spcPts val="0"/>
                        </a:spcBef>
                        <a:spcAft>
                          <a:spcPts val="0"/>
                        </a:spcAft>
                      </a:pPr>
                      <a:r>
                        <a:rPr lang="en-GB" sz="1600" kern="1200" spc="0" baseline="0" dirty="0">
                          <a:ln>
                            <a:noFill/>
                          </a:ln>
                          <a:effectLst/>
                        </a:rPr>
                        <a:t>Building Relationships </a:t>
                      </a:r>
                      <a:endParaRPr lang="en-GB">
                        <a:effectLst/>
                      </a:endParaRPr>
                    </a:p>
                  </a:txBody>
                  <a:tcPr marL="0" marR="0" marT="0" marB="0" anchor="ctr"/>
                </a:tc>
                <a:extLst>
                  <a:ext uri="{0D108BD9-81ED-4DB2-BD59-A6C34878D82A}">
                    <a16:rowId xmlns="" xmlns:a16="http://schemas.microsoft.com/office/drawing/2014/main" val="772173222"/>
                  </a:ext>
                </a:extLst>
              </a:tr>
              <a:tr h="262660">
                <a:tc rowSpan="10">
                  <a:txBody>
                    <a:bodyPr/>
                    <a:lstStyle/>
                    <a:p>
                      <a:pPr marL="0" algn="ctr" rtl="0" eaLnBrk="1" latinLnBrk="0" hangingPunct="1">
                        <a:spcBef>
                          <a:spcPts val="0"/>
                        </a:spcBef>
                        <a:spcAft>
                          <a:spcPts val="0"/>
                        </a:spcAft>
                      </a:pPr>
                      <a:r>
                        <a:rPr lang="en-GB" sz="1600" kern="1200" dirty="0">
                          <a:effectLst/>
                        </a:rPr>
                        <a:t>Specific Areas</a:t>
                      </a:r>
                      <a:endParaRPr lang="en-GB" dirty="0">
                        <a:effectLst/>
                      </a:endParaRPr>
                    </a:p>
                  </a:txBody>
                  <a:tcPr marL="0" marR="0" marT="0" marB="0" anchor="ctr"/>
                </a:tc>
                <a:tc rowSpan="3">
                  <a:txBody>
                    <a:bodyPr/>
                    <a:lstStyle/>
                    <a:p>
                      <a:pPr marL="0" algn="ctr" rtl="0" eaLnBrk="1" latinLnBrk="0" hangingPunct="1">
                        <a:spcBef>
                          <a:spcPts val="0"/>
                        </a:spcBef>
                        <a:spcAft>
                          <a:spcPts val="0"/>
                        </a:spcAft>
                      </a:pPr>
                      <a:r>
                        <a:rPr lang="en-GB" sz="1600" kern="1200" dirty="0">
                          <a:effectLst/>
                        </a:rPr>
                        <a:t>Literacy</a:t>
                      </a:r>
                      <a:endParaRPr lang="en-GB" dirty="0">
                        <a:effectLst/>
                      </a:endParaRPr>
                    </a:p>
                  </a:txBody>
                  <a:tcPr marL="0" marR="0" marT="0" marB="0" anchor="ctr"/>
                </a:tc>
                <a:tc>
                  <a:txBody>
                    <a:bodyPr/>
                    <a:lstStyle/>
                    <a:p>
                      <a:pPr marL="0" algn="ctr" rtl="0" eaLnBrk="1" latinLnBrk="0" hangingPunct="1">
                        <a:spcBef>
                          <a:spcPts val="0"/>
                        </a:spcBef>
                        <a:spcAft>
                          <a:spcPts val="0"/>
                        </a:spcAft>
                      </a:pPr>
                      <a:r>
                        <a:rPr lang="en-GB" sz="1600" kern="1200" dirty="0">
                          <a:effectLst/>
                        </a:rPr>
                        <a:t>Comprehension</a:t>
                      </a:r>
                      <a:endParaRPr lang="en-GB" dirty="0">
                        <a:effectLst/>
                      </a:endParaRPr>
                    </a:p>
                  </a:txBody>
                  <a:tcPr marL="0" marR="0" marT="0" marB="0" anchor="ctr"/>
                </a:tc>
                <a:extLst>
                  <a:ext uri="{0D108BD9-81ED-4DB2-BD59-A6C34878D82A}">
                    <a16:rowId xmlns="" xmlns:a16="http://schemas.microsoft.com/office/drawing/2014/main" val="2363207503"/>
                  </a:ext>
                </a:extLst>
              </a:tr>
              <a:tr h="262660">
                <a:tc vMerge="1">
                  <a:txBody>
                    <a:bodyPr/>
                    <a:lstStyle/>
                    <a:p>
                      <a:endParaRPr lang="en-GB"/>
                    </a:p>
                  </a:txBody>
                  <a:tcPr/>
                </a:tc>
                <a:tc vMerge="1">
                  <a:txBody>
                    <a:bodyPr/>
                    <a:lstStyle/>
                    <a:p>
                      <a:endParaRPr lang="en-GB"/>
                    </a:p>
                  </a:txBody>
                  <a:tcPr/>
                </a:tc>
                <a:tc>
                  <a:txBody>
                    <a:bodyPr/>
                    <a:lstStyle/>
                    <a:p>
                      <a:pPr marL="0" algn="ctr" rtl="0" eaLnBrk="1" latinLnBrk="0" hangingPunct="1">
                        <a:spcBef>
                          <a:spcPts val="0"/>
                        </a:spcBef>
                        <a:spcAft>
                          <a:spcPts val="0"/>
                        </a:spcAft>
                      </a:pPr>
                      <a:r>
                        <a:rPr lang="en-GB" sz="1600" kern="1200" dirty="0">
                          <a:effectLst/>
                        </a:rPr>
                        <a:t>Word Reading</a:t>
                      </a:r>
                      <a:endParaRPr lang="en-GB" dirty="0">
                        <a:effectLst/>
                      </a:endParaRPr>
                    </a:p>
                  </a:txBody>
                  <a:tcPr marL="0" marR="0" marT="0" marB="0" anchor="ctr"/>
                </a:tc>
                <a:extLst>
                  <a:ext uri="{0D108BD9-81ED-4DB2-BD59-A6C34878D82A}">
                    <a16:rowId xmlns="" xmlns:a16="http://schemas.microsoft.com/office/drawing/2014/main" val="2129766023"/>
                  </a:ext>
                </a:extLst>
              </a:tr>
              <a:tr h="262660">
                <a:tc vMerge="1">
                  <a:txBody>
                    <a:bodyPr/>
                    <a:lstStyle/>
                    <a:p>
                      <a:endParaRPr lang="en-GB"/>
                    </a:p>
                  </a:txBody>
                  <a:tcPr/>
                </a:tc>
                <a:tc vMerge="1">
                  <a:txBody>
                    <a:bodyPr/>
                    <a:lstStyle/>
                    <a:p>
                      <a:endParaRPr lang="en-GB"/>
                    </a:p>
                  </a:txBody>
                  <a:tcPr/>
                </a:tc>
                <a:tc>
                  <a:txBody>
                    <a:bodyPr/>
                    <a:lstStyle/>
                    <a:p>
                      <a:pPr marL="0" algn="ctr" rtl="0" eaLnBrk="1" latinLnBrk="0" hangingPunct="1">
                        <a:spcBef>
                          <a:spcPts val="0"/>
                        </a:spcBef>
                        <a:spcAft>
                          <a:spcPts val="0"/>
                        </a:spcAft>
                      </a:pPr>
                      <a:r>
                        <a:rPr lang="en-GB" sz="1600" kern="1200" dirty="0">
                          <a:effectLst/>
                        </a:rPr>
                        <a:t>Writing</a:t>
                      </a:r>
                      <a:endParaRPr lang="en-GB" dirty="0">
                        <a:effectLst/>
                      </a:endParaRPr>
                    </a:p>
                  </a:txBody>
                  <a:tcPr marL="0" marR="0" marT="0" marB="0" anchor="ctr"/>
                </a:tc>
                <a:extLst>
                  <a:ext uri="{0D108BD9-81ED-4DB2-BD59-A6C34878D82A}">
                    <a16:rowId xmlns="" xmlns:a16="http://schemas.microsoft.com/office/drawing/2014/main" val="4121439414"/>
                  </a:ext>
                </a:extLst>
              </a:tr>
              <a:tr h="262660">
                <a:tc vMerge="1">
                  <a:txBody>
                    <a:bodyPr/>
                    <a:lstStyle/>
                    <a:p>
                      <a:endParaRPr lang="en-GB"/>
                    </a:p>
                  </a:txBody>
                  <a:tcPr/>
                </a:tc>
                <a:tc rowSpan="2">
                  <a:txBody>
                    <a:bodyPr/>
                    <a:lstStyle/>
                    <a:p>
                      <a:pPr marL="0" algn="ctr" rtl="0" eaLnBrk="1" latinLnBrk="0" hangingPunct="1">
                        <a:spcBef>
                          <a:spcPts val="0"/>
                        </a:spcBef>
                        <a:spcAft>
                          <a:spcPts val="0"/>
                        </a:spcAft>
                      </a:pPr>
                      <a:r>
                        <a:rPr lang="en-GB" sz="1600" kern="1200" dirty="0">
                          <a:effectLst/>
                        </a:rPr>
                        <a:t>Mathematics</a:t>
                      </a:r>
                      <a:endParaRPr lang="en-GB" dirty="0">
                        <a:effectLst/>
                      </a:endParaRPr>
                    </a:p>
                  </a:txBody>
                  <a:tcPr marL="0" marR="0" marT="0" marB="0" anchor="ctr"/>
                </a:tc>
                <a:tc>
                  <a:txBody>
                    <a:bodyPr/>
                    <a:lstStyle/>
                    <a:p>
                      <a:pPr marL="0" algn="ctr" rtl="0" eaLnBrk="1" latinLnBrk="0" hangingPunct="1">
                        <a:spcBef>
                          <a:spcPts val="0"/>
                        </a:spcBef>
                        <a:spcAft>
                          <a:spcPts val="0"/>
                        </a:spcAft>
                      </a:pPr>
                      <a:r>
                        <a:rPr lang="en-GB" sz="1600" kern="1200" dirty="0">
                          <a:effectLst/>
                        </a:rPr>
                        <a:t>Number</a:t>
                      </a:r>
                      <a:endParaRPr lang="en-GB" dirty="0">
                        <a:effectLst/>
                      </a:endParaRPr>
                    </a:p>
                  </a:txBody>
                  <a:tcPr marL="0" marR="0" marT="0" marB="0" anchor="ctr"/>
                </a:tc>
                <a:extLst>
                  <a:ext uri="{0D108BD9-81ED-4DB2-BD59-A6C34878D82A}">
                    <a16:rowId xmlns="" xmlns:a16="http://schemas.microsoft.com/office/drawing/2014/main" val="609408030"/>
                  </a:ext>
                </a:extLst>
              </a:tr>
              <a:tr h="262660">
                <a:tc vMerge="1">
                  <a:txBody>
                    <a:bodyPr/>
                    <a:lstStyle/>
                    <a:p>
                      <a:endParaRPr lang="en-GB"/>
                    </a:p>
                  </a:txBody>
                  <a:tcPr/>
                </a:tc>
                <a:tc vMerge="1">
                  <a:txBody>
                    <a:bodyPr/>
                    <a:lstStyle/>
                    <a:p>
                      <a:endParaRPr lang="en-GB"/>
                    </a:p>
                  </a:txBody>
                  <a:tcPr/>
                </a:tc>
                <a:tc>
                  <a:txBody>
                    <a:bodyPr/>
                    <a:lstStyle/>
                    <a:p>
                      <a:pPr marL="0" algn="ctr" rtl="0" eaLnBrk="1" latinLnBrk="0" hangingPunct="1">
                        <a:spcBef>
                          <a:spcPts val="0"/>
                        </a:spcBef>
                        <a:spcAft>
                          <a:spcPts val="0"/>
                        </a:spcAft>
                      </a:pPr>
                      <a:r>
                        <a:rPr lang="en-GB" sz="1600" kern="1200" dirty="0">
                          <a:effectLst/>
                        </a:rPr>
                        <a:t>Numerical Patterns </a:t>
                      </a:r>
                      <a:endParaRPr lang="en-GB">
                        <a:effectLst/>
                      </a:endParaRPr>
                    </a:p>
                  </a:txBody>
                  <a:tcPr marL="0" marR="0" marT="0" marB="0" anchor="ctr"/>
                </a:tc>
                <a:extLst>
                  <a:ext uri="{0D108BD9-81ED-4DB2-BD59-A6C34878D82A}">
                    <a16:rowId xmlns="" xmlns:a16="http://schemas.microsoft.com/office/drawing/2014/main" val="685789629"/>
                  </a:ext>
                </a:extLst>
              </a:tr>
              <a:tr h="262660">
                <a:tc vMerge="1">
                  <a:txBody>
                    <a:bodyPr/>
                    <a:lstStyle/>
                    <a:p>
                      <a:endParaRPr lang="en-GB"/>
                    </a:p>
                  </a:txBody>
                  <a:tcPr/>
                </a:tc>
                <a:tc rowSpan="3">
                  <a:txBody>
                    <a:bodyPr/>
                    <a:lstStyle/>
                    <a:p>
                      <a:pPr marL="0" algn="ctr" rtl="0" eaLnBrk="1" latinLnBrk="0" hangingPunct="1">
                        <a:spcBef>
                          <a:spcPts val="0"/>
                        </a:spcBef>
                        <a:spcAft>
                          <a:spcPts val="0"/>
                        </a:spcAft>
                      </a:pPr>
                      <a:r>
                        <a:rPr lang="en-GB" sz="1600" kern="1200" dirty="0">
                          <a:effectLst/>
                        </a:rPr>
                        <a:t>Understanding the world</a:t>
                      </a:r>
                      <a:endParaRPr lang="en-GB" dirty="0">
                        <a:effectLst/>
                      </a:endParaRPr>
                    </a:p>
                  </a:txBody>
                  <a:tcPr marL="0" marR="0" marT="0" marB="0" anchor="ctr"/>
                </a:tc>
                <a:tc>
                  <a:txBody>
                    <a:bodyPr/>
                    <a:lstStyle/>
                    <a:p>
                      <a:pPr marL="0" algn="ctr" rtl="0" eaLnBrk="1" latinLnBrk="0" hangingPunct="1">
                        <a:spcBef>
                          <a:spcPts val="0"/>
                        </a:spcBef>
                        <a:spcAft>
                          <a:spcPts val="0"/>
                        </a:spcAft>
                      </a:pPr>
                      <a:r>
                        <a:rPr lang="en-GB" sz="1600" kern="1200" dirty="0">
                          <a:effectLst/>
                        </a:rPr>
                        <a:t>Past and Present</a:t>
                      </a:r>
                      <a:endParaRPr lang="en-GB" dirty="0">
                        <a:effectLst/>
                      </a:endParaRPr>
                    </a:p>
                  </a:txBody>
                  <a:tcPr marL="0" marR="0" marT="0" marB="0" anchor="ctr"/>
                </a:tc>
                <a:extLst>
                  <a:ext uri="{0D108BD9-81ED-4DB2-BD59-A6C34878D82A}">
                    <a16:rowId xmlns="" xmlns:a16="http://schemas.microsoft.com/office/drawing/2014/main" val="3594046185"/>
                  </a:ext>
                </a:extLst>
              </a:tr>
              <a:tr h="262660">
                <a:tc vMerge="1">
                  <a:txBody>
                    <a:bodyPr/>
                    <a:lstStyle/>
                    <a:p>
                      <a:endParaRPr lang="en-GB"/>
                    </a:p>
                  </a:txBody>
                  <a:tcPr/>
                </a:tc>
                <a:tc vMerge="1">
                  <a:txBody>
                    <a:bodyPr/>
                    <a:lstStyle/>
                    <a:p>
                      <a:endParaRPr lang="en-GB"/>
                    </a:p>
                  </a:txBody>
                  <a:tcPr/>
                </a:tc>
                <a:tc>
                  <a:txBody>
                    <a:bodyPr/>
                    <a:lstStyle/>
                    <a:p>
                      <a:pPr marL="0" algn="ctr" rtl="0" eaLnBrk="1" latinLnBrk="0" hangingPunct="1">
                        <a:spcBef>
                          <a:spcPts val="0"/>
                        </a:spcBef>
                        <a:spcAft>
                          <a:spcPts val="0"/>
                        </a:spcAft>
                      </a:pPr>
                      <a:r>
                        <a:rPr lang="en-GB" sz="1600" kern="1200" dirty="0">
                          <a:effectLst/>
                        </a:rPr>
                        <a:t>People, Culture and Communities</a:t>
                      </a:r>
                      <a:endParaRPr lang="en-GB" dirty="0">
                        <a:effectLst/>
                      </a:endParaRPr>
                    </a:p>
                  </a:txBody>
                  <a:tcPr marL="0" marR="0" marT="0" marB="0" anchor="ctr"/>
                </a:tc>
                <a:extLst>
                  <a:ext uri="{0D108BD9-81ED-4DB2-BD59-A6C34878D82A}">
                    <a16:rowId xmlns="" xmlns:a16="http://schemas.microsoft.com/office/drawing/2014/main" val="2583948023"/>
                  </a:ext>
                </a:extLst>
              </a:tr>
              <a:tr h="262660">
                <a:tc vMerge="1">
                  <a:txBody>
                    <a:bodyPr/>
                    <a:lstStyle/>
                    <a:p>
                      <a:endParaRPr lang="en-GB"/>
                    </a:p>
                  </a:txBody>
                  <a:tcPr/>
                </a:tc>
                <a:tc vMerge="1">
                  <a:txBody>
                    <a:bodyPr/>
                    <a:lstStyle/>
                    <a:p>
                      <a:endParaRPr lang="en-GB"/>
                    </a:p>
                  </a:txBody>
                  <a:tcPr/>
                </a:tc>
                <a:tc>
                  <a:txBody>
                    <a:bodyPr/>
                    <a:lstStyle/>
                    <a:p>
                      <a:pPr marL="0" algn="ctr" rtl="0" eaLnBrk="1" latinLnBrk="0" hangingPunct="1">
                        <a:spcBef>
                          <a:spcPts val="0"/>
                        </a:spcBef>
                        <a:spcAft>
                          <a:spcPts val="0"/>
                        </a:spcAft>
                      </a:pPr>
                      <a:r>
                        <a:rPr lang="en-GB" sz="1600" kern="1200" dirty="0">
                          <a:effectLst/>
                        </a:rPr>
                        <a:t>The Natural World</a:t>
                      </a:r>
                      <a:endParaRPr lang="en-GB" dirty="0">
                        <a:effectLst/>
                      </a:endParaRPr>
                    </a:p>
                  </a:txBody>
                  <a:tcPr marL="0" marR="0" marT="0" marB="0" anchor="ctr"/>
                </a:tc>
                <a:extLst>
                  <a:ext uri="{0D108BD9-81ED-4DB2-BD59-A6C34878D82A}">
                    <a16:rowId xmlns="" xmlns:a16="http://schemas.microsoft.com/office/drawing/2014/main" val="3716037901"/>
                  </a:ext>
                </a:extLst>
              </a:tr>
              <a:tr h="262660">
                <a:tc vMerge="1">
                  <a:txBody>
                    <a:bodyPr/>
                    <a:lstStyle/>
                    <a:p>
                      <a:endParaRPr lang="en-GB"/>
                    </a:p>
                  </a:txBody>
                  <a:tcPr/>
                </a:tc>
                <a:tc rowSpan="2">
                  <a:txBody>
                    <a:bodyPr/>
                    <a:lstStyle/>
                    <a:p>
                      <a:pPr marL="0" algn="ctr" rtl="0" eaLnBrk="1" latinLnBrk="0" hangingPunct="1">
                        <a:spcBef>
                          <a:spcPts val="0"/>
                        </a:spcBef>
                        <a:spcAft>
                          <a:spcPts val="0"/>
                        </a:spcAft>
                      </a:pPr>
                      <a:r>
                        <a:rPr lang="en-GB" sz="1600" kern="1200" dirty="0">
                          <a:effectLst/>
                        </a:rPr>
                        <a:t>Expressive arts and design </a:t>
                      </a:r>
                      <a:endParaRPr lang="en-GB">
                        <a:effectLst/>
                      </a:endParaRPr>
                    </a:p>
                  </a:txBody>
                  <a:tcPr marL="0" marR="0" marT="0" marB="0" anchor="ctr"/>
                </a:tc>
                <a:tc>
                  <a:txBody>
                    <a:bodyPr/>
                    <a:lstStyle/>
                    <a:p>
                      <a:pPr marL="0" algn="ctr" rtl="0" eaLnBrk="1" latinLnBrk="0" hangingPunct="1">
                        <a:spcBef>
                          <a:spcPts val="0"/>
                        </a:spcBef>
                        <a:spcAft>
                          <a:spcPts val="0"/>
                        </a:spcAft>
                      </a:pPr>
                      <a:r>
                        <a:rPr lang="en-GB" sz="1600" kern="1200" dirty="0">
                          <a:effectLst/>
                        </a:rPr>
                        <a:t>Creating with Materials</a:t>
                      </a:r>
                      <a:endParaRPr lang="en-GB" dirty="0">
                        <a:effectLst/>
                      </a:endParaRPr>
                    </a:p>
                  </a:txBody>
                  <a:tcPr marL="0" marR="0" marT="0" marB="0" anchor="ctr"/>
                </a:tc>
                <a:extLst>
                  <a:ext uri="{0D108BD9-81ED-4DB2-BD59-A6C34878D82A}">
                    <a16:rowId xmlns="" xmlns:a16="http://schemas.microsoft.com/office/drawing/2014/main" val="2373756279"/>
                  </a:ext>
                </a:extLst>
              </a:tr>
              <a:tr h="262660">
                <a:tc vMerge="1">
                  <a:txBody>
                    <a:bodyPr/>
                    <a:lstStyle/>
                    <a:p>
                      <a:endParaRPr lang="en-GB"/>
                    </a:p>
                  </a:txBody>
                  <a:tcPr/>
                </a:tc>
                <a:tc vMerge="1">
                  <a:txBody>
                    <a:bodyPr/>
                    <a:lstStyle/>
                    <a:p>
                      <a:endParaRPr lang="en-GB"/>
                    </a:p>
                  </a:txBody>
                  <a:tcPr/>
                </a:tc>
                <a:tc>
                  <a:txBody>
                    <a:bodyPr/>
                    <a:lstStyle/>
                    <a:p>
                      <a:pPr marL="0" algn="ctr" rtl="0" eaLnBrk="1" latinLnBrk="0" hangingPunct="1">
                        <a:spcBef>
                          <a:spcPts val="0"/>
                        </a:spcBef>
                        <a:spcAft>
                          <a:spcPts val="0"/>
                        </a:spcAft>
                      </a:pPr>
                      <a:r>
                        <a:rPr lang="en-GB" sz="1600" kern="1200" dirty="0">
                          <a:effectLst/>
                        </a:rPr>
                        <a:t>Being Imaginative and Expressive </a:t>
                      </a:r>
                      <a:endParaRPr lang="en-GB">
                        <a:effectLst/>
                      </a:endParaRPr>
                    </a:p>
                  </a:txBody>
                  <a:tcPr marL="0" marR="0" marT="0" marB="0" anchor="ctr"/>
                </a:tc>
                <a:extLst>
                  <a:ext uri="{0D108BD9-81ED-4DB2-BD59-A6C34878D82A}">
                    <a16:rowId xmlns="" xmlns:a16="http://schemas.microsoft.com/office/drawing/2014/main" val="139020955"/>
                  </a:ext>
                </a:extLst>
              </a:tr>
            </a:tbl>
          </a:graphicData>
        </a:graphic>
      </p:graphicFrame>
    </p:spTree>
    <p:extLst>
      <p:ext uri="{BB962C8B-B14F-4D97-AF65-F5344CB8AC3E}">
        <p14:creationId xmlns:p14="http://schemas.microsoft.com/office/powerpoint/2010/main" val="2283913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Evidence Me</a:t>
            </a:r>
          </a:p>
        </p:txBody>
      </p:sp>
      <p:pic>
        <p:nvPicPr>
          <p:cNvPr id="4" name="Content Placeholder 3"/>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1672389" y="1965960"/>
            <a:ext cx="2397493" cy="2397493"/>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61833" y="1975586"/>
            <a:ext cx="2387867" cy="2387867"/>
          </a:xfrm>
          <a:prstGeom prst="rect">
            <a:avLst/>
          </a:prstGeom>
        </p:spPr>
      </p:pic>
      <p:pic>
        <p:nvPicPr>
          <p:cNvPr id="8" name="Picture 7"/>
          <p:cNvPicPr>
            <a:picLocks noChangeAspect="1"/>
          </p:cNvPicPr>
          <p:nvPr/>
        </p:nvPicPr>
        <p:blipFill>
          <a:blip r:embed="rId5"/>
          <a:stretch>
            <a:fillRect/>
          </a:stretch>
        </p:blipFill>
        <p:spPr>
          <a:xfrm>
            <a:off x="4646645" y="775966"/>
            <a:ext cx="2638425" cy="1428750"/>
          </a:xfrm>
          <a:prstGeom prst="rect">
            <a:avLst/>
          </a:prstGeom>
        </p:spPr>
      </p:pic>
      <p:sp>
        <p:nvSpPr>
          <p:cNvPr id="3" name="TextBox 2"/>
          <p:cNvSpPr txBox="1"/>
          <p:nvPr/>
        </p:nvSpPr>
        <p:spPr>
          <a:xfrm>
            <a:off x="946484" y="4620126"/>
            <a:ext cx="4154905" cy="923330"/>
          </a:xfrm>
          <a:prstGeom prst="rect">
            <a:avLst/>
          </a:prstGeom>
          <a:noFill/>
        </p:spPr>
        <p:txBody>
          <a:bodyPr wrap="square" rtlCol="0">
            <a:spAutoFit/>
          </a:bodyPr>
          <a:lstStyle/>
          <a:p>
            <a:pPr algn="ctr"/>
            <a:r>
              <a:rPr lang="en-GB" dirty="0" smtClean="0"/>
              <a:t>Wow moments!</a:t>
            </a:r>
          </a:p>
          <a:p>
            <a:pPr algn="ctr"/>
            <a:endParaRPr lang="en-GB" dirty="0"/>
          </a:p>
          <a:p>
            <a:pPr algn="ctr"/>
            <a:r>
              <a:rPr lang="en-GB" dirty="0" smtClean="0"/>
              <a:t>A quick note or picture of new learning </a:t>
            </a:r>
            <a:endParaRPr lang="en-GB" dirty="0"/>
          </a:p>
        </p:txBody>
      </p:sp>
      <p:sp>
        <p:nvSpPr>
          <p:cNvPr id="9" name="TextBox 8"/>
          <p:cNvSpPr txBox="1"/>
          <p:nvPr/>
        </p:nvSpPr>
        <p:spPr>
          <a:xfrm>
            <a:off x="6673516" y="4620126"/>
            <a:ext cx="4796589" cy="1200329"/>
          </a:xfrm>
          <a:prstGeom prst="rect">
            <a:avLst/>
          </a:prstGeom>
          <a:noFill/>
        </p:spPr>
        <p:txBody>
          <a:bodyPr wrap="square" rtlCol="0">
            <a:spAutoFit/>
          </a:bodyPr>
          <a:lstStyle/>
          <a:p>
            <a:pPr algn="ctr"/>
            <a:r>
              <a:rPr lang="en-GB" dirty="0" smtClean="0"/>
              <a:t>ITMP – observations</a:t>
            </a:r>
          </a:p>
          <a:p>
            <a:pPr algn="ctr"/>
            <a:endParaRPr lang="en-GB" dirty="0"/>
          </a:p>
          <a:p>
            <a:pPr algn="ctr"/>
            <a:r>
              <a:rPr lang="en-GB" dirty="0" smtClean="0"/>
              <a:t>Details of how your child has been supported and what they are learning to achieve. </a:t>
            </a:r>
            <a:endParaRPr lang="en-GB" dirty="0"/>
          </a:p>
        </p:txBody>
      </p:sp>
    </p:spTree>
    <p:extLst>
      <p:ext uri="{BB962C8B-B14F-4D97-AF65-F5344CB8AC3E}">
        <p14:creationId xmlns:p14="http://schemas.microsoft.com/office/powerpoint/2010/main" val="850136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2B00901-BD6A-588D-9FCD-2D97E7814D1F}"/>
              </a:ext>
            </a:extLst>
          </p:cNvPr>
          <p:cNvSpPr>
            <a:spLocks noGrp="1"/>
          </p:cNvSpPr>
          <p:nvPr>
            <p:ph type="title"/>
          </p:nvPr>
        </p:nvSpPr>
        <p:spPr>
          <a:xfrm>
            <a:off x="488092" y="634314"/>
            <a:ext cx="9875520" cy="1356360"/>
          </a:xfrm>
        </p:spPr>
        <p:txBody>
          <a:bodyPr/>
          <a:lstStyle/>
          <a:p>
            <a:r>
              <a:rPr lang="en-GB" dirty="0"/>
              <a:t>The Environment </a:t>
            </a:r>
          </a:p>
        </p:txBody>
      </p:sp>
      <p:pic>
        <p:nvPicPr>
          <p:cNvPr id="3" name="Picture 2" descr="Screen Clippi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164833" y="443659"/>
            <a:ext cx="6706181" cy="5921253"/>
          </a:xfrm>
          <a:prstGeom prst="rect">
            <a:avLst/>
          </a:prstGeom>
        </p:spPr>
      </p:pic>
      <p:pic>
        <p:nvPicPr>
          <p:cNvPr id="4" name="Picture 3" descr="Screen Clippi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88092" y="1774708"/>
            <a:ext cx="4343400" cy="1629577"/>
          </a:xfrm>
          <a:prstGeom prst="rect">
            <a:avLst/>
          </a:prstGeom>
        </p:spPr>
      </p:pic>
      <p:pic>
        <p:nvPicPr>
          <p:cNvPr id="5" name="Picture 4" descr="Screen Clippi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74590" y="3524544"/>
            <a:ext cx="2133443" cy="1652937"/>
          </a:xfrm>
          <a:prstGeom prst="rect">
            <a:avLst/>
          </a:prstGeom>
        </p:spPr>
      </p:pic>
      <p:pic>
        <p:nvPicPr>
          <p:cNvPr id="6" name="Picture 5" descr="Screen Clippi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708033" y="3524544"/>
            <a:ext cx="2184001" cy="1652937"/>
          </a:xfrm>
          <a:prstGeom prst="rect">
            <a:avLst/>
          </a:prstGeom>
        </p:spPr>
      </p:pic>
    </p:spTree>
    <p:extLst>
      <p:ext uri="{BB962C8B-B14F-4D97-AF65-F5344CB8AC3E}">
        <p14:creationId xmlns:p14="http://schemas.microsoft.com/office/powerpoint/2010/main" val="297388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l="5976" t="775" r="7357" b="-775"/>
          <a:stretch/>
        </p:blipFill>
        <p:spPr>
          <a:xfrm>
            <a:off x="4980336" y="4124868"/>
            <a:ext cx="2406316" cy="2069432"/>
          </a:xfrm>
          <a:prstGeom prst="rect">
            <a:avLst/>
          </a:prstGeom>
        </p:spPr>
      </p:pic>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739720" y="1973179"/>
            <a:ext cx="2131692" cy="1942802"/>
          </a:xfrm>
          <a:prstGeom prst="rect">
            <a:avLst/>
          </a:prstGeom>
        </p:spPr>
      </p:pic>
      <p:sp>
        <p:nvSpPr>
          <p:cNvPr id="6" name="Title 5"/>
          <p:cNvSpPr>
            <a:spLocks noGrp="1"/>
          </p:cNvSpPr>
          <p:nvPr>
            <p:ph type="title"/>
          </p:nvPr>
        </p:nvSpPr>
        <p:spPr/>
        <p:txBody>
          <a:bodyPr/>
          <a:lstStyle/>
          <a:p>
            <a:r>
              <a:rPr lang="en-GB" dirty="0"/>
              <a:t>Life experiences </a:t>
            </a:r>
          </a:p>
        </p:txBody>
      </p:sp>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248" y="1965959"/>
            <a:ext cx="2776488" cy="1877429"/>
          </a:xfrm>
          <a:prstGeom prst="rect">
            <a:avLst/>
          </a:prstGeom>
        </p:spPr>
      </p:pic>
      <p:pic>
        <p:nvPicPr>
          <p:cNvPr id="8" name="Picture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033615" y="1869958"/>
            <a:ext cx="2484617" cy="2069432"/>
          </a:xfrm>
          <a:prstGeom prst="rect">
            <a:avLst/>
          </a:prstGeom>
        </p:spPr>
      </p:pic>
      <p:pic>
        <p:nvPicPr>
          <p:cNvPr id="9" name="Picture 8"/>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080760" y="1965960"/>
            <a:ext cx="2611785" cy="1950022"/>
          </a:xfrm>
          <a:prstGeom prst="rect">
            <a:avLst/>
          </a:prstGeom>
        </p:spPr>
      </p:pic>
      <p:pic>
        <p:nvPicPr>
          <p:cNvPr id="10" name="Picture 9" descr="Screen Clipping"/>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700491" y="4124868"/>
            <a:ext cx="4126552" cy="2149759"/>
          </a:xfrm>
          <a:prstGeom prst="rect">
            <a:avLst/>
          </a:prstGeom>
        </p:spPr>
      </p:pic>
      <p:pic>
        <p:nvPicPr>
          <p:cNvPr id="11" name="Picture 10" descr="Screen Clippi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53616" y="4124868"/>
            <a:ext cx="4212881" cy="2168458"/>
          </a:xfrm>
          <a:prstGeom prst="rect">
            <a:avLst/>
          </a:prstGeom>
        </p:spPr>
      </p:pic>
      <p:sp>
        <p:nvSpPr>
          <p:cNvPr id="2" name="Oval 1"/>
          <p:cNvSpPr/>
          <p:nvPr/>
        </p:nvSpPr>
        <p:spPr>
          <a:xfrm>
            <a:off x="9445925" y="4917057"/>
            <a:ext cx="146649" cy="18115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3" name="Oval 2"/>
          <p:cNvSpPr/>
          <p:nvPr/>
        </p:nvSpPr>
        <p:spPr>
          <a:xfrm>
            <a:off x="4980336" y="5296619"/>
            <a:ext cx="109249" cy="1466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1216325" y="4848045"/>
            <a:ext cx="146649" cy="114731"/>
          </a:xfrm>
          <a:prstGeom prst="ellipse">
            <a:avLst/>
          </a:prstGeom>
          <a:solidFill>
            <a:schemeClr val="accent2">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13" name="Oval 12"/>
          <p:cNvSpPr/>
          <p:nvPr/>
        </p:nvSpPr>
        <p:spPr>
          <a:xfrm>
            <a:off x="2125683" y="4848045"/>
            <a:ext cx="134438" cy="114731"/>
          </a:xfrm>
          <a:prstGeom prst="ellips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73181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a:t>
            </a:r>
          </a:p>
        </p:txBody>
      </p:sp>
      <p:pic>
        <p:nvPicPr>
          <p:cNvPr id="4" name="Content Placeholder 3"/>
          <p:cNvPicPr>
            <a:picLocks noGrp="1" noChangeAspect="1"/>
          </p:cNvPicPr>
          <p:nvPr>
            <p:ph idx="1"/>
          </p:nvPr>
        </p:nvPicPr>
        <p:blipFill>
          <a:blip r:embed="rId3"/>
          <a:stretch>
            <a:fillRect/>
          </a:stretch>
        </p:blipFill>
        <p:spPr>
          <a:xfrm>
            <a:off x="8492163" y="476989"/>
            <a:ext cx="2977941" cy="2977941"/>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416" y="1542253"/>
            <a:ext cx="7570268" cy="4596512"/>
          </a:xfrm>
          <a:prstGeom prst="rect">
            <a:avLst/>
          </a:prstGeom>
        </p:spPr>
      </p:pic>
    </p:spTree>
    <p:extLst>
      <p:ext uri="{BB962C8B-B14F-4D97-AF65-F5344CB8AC3E}">
        <p14:creationId xmlns:p14="http://schemas.microsoft.com/office/powerpoint/2010/main" val="3075502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Google Classroom</a:t>
            </a:r>
          </a:p>
        </p:txBody>
      </p:sp>
      <p:pic>
        <p:nvPicPr>
          <p:cNvPr id="9" name="Picture 8"/>
          <p:cNvPicPr>
            <a:picLocks noChangeAspect="1"/>
          </p:cNvPicPr>
          <p:nvPr/>
        </p:nvPicPr>
        <p:blipFill>
          <a:blip r:embed="rId3"/>
          <a:stretch>
            <a:fillRect/>
          </a:stretch>
        </p:blipFill>
        <p:spPr>
          <a:xfrm>
            <a:off x="1021480" y="2318886"/>
            <a:ext cx="4503821" cy="3063261"/>
          </a:xfrm>
          <a:prstGeom prst="rect">
            <a:avLst/>
          </a:prstGeom>
        </p:spPr>
      </p:pic>
      <p:pic>
        <p:nvPicPr>
          <p:cNvPr id="5" name="Picture 4"/>
          <p:cNvPicPr>
            <a:picLocks noChangeAspect="1"/>
          </p:cNvPicPr>
          <p:nvPr/>
        </p:nvPicPr>
        <p:blipFill>
          <a:blip r:embed="rId4"/>
          <a:stretch>
            <a:fillRect/>
          </a:stretch>
        </p:blipFill>
        <p:spPr>
          <a:xfrm>
            <a:off x="7299464" y="404966"/>
            <a:ext cx="4041998" cy="5919729"/>
          </a:xfrm>
          <a:prstGeom prst="rect">
            <a:avLst/>
          </a:prstGeom>
        </p:spPr>
      </p:pic>
    </p:spTree>
    <p:extLst>
      <p:ext uri="{BB962C8B-B14F-4D97-AF65-F5344CB8AC3E}">
        <p14:creationId xmlns:p14="http://schemas.microsoft.com/office/powerpoint/2010/main" val="3407719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B612F01B-C0C5-45CC-8A42-8DF0485B4AF4}"/>
              </a:ext>
            </a:extLst>
          </p:cNvPr>
          <p:cNvSpPr>
            <a:spLocks noGrp="1"/>
          </p:cNvSpPr>
          <p:nvPr>
            <p:ph type="title"/>
          </p:nvPr>
        </p:nvSpPr>
        <p:spPr/>
        <p:txBody>
          <a:bodyPr/>
          <a:lstStyle/>
          <a:p>
            <a:r>
              <a:rPr lang="en-GB" dirty="0"/>
              <a:t>Uniform </a:t>
            </a:r>
          </a:p>
        </p:txBody>
      </p:sp>
      <p:pic>
        <p:nvPicPr>
          <p:cNvPr id="2" name="Content Placeholder 1"/>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rot="5400000">
            <a:off x="270374" y="3055412"/>
            <a:ext cx="4069037" cy="1890132"/>
          </a:xfrm>
        </p:spPr>
      </p:pic>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2371690" y="3297531"/>
            <a:ext cx="4069039" cy="1467762"/>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452592" y="1996892"/>
            <a:ext cx="1686314" cy="4106992"/>
          </a:xfrm>
          <a:prstGeom prst="rect">
            <a:avLst/>
          </a:prstGeom>
        </p:spPr>
      </p:pic>
      <p:pic>
        <p:nvPicPr>
          <p:cNvPr id="9" name="Picture 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543998" y="1981426"/>
            <a:ext cx="1696631" cy="4069039"/>
          </a:xfrm>
          <a:prstGeom prst="rect">
            <a:avLst/>
          </a:prstGeom>
        </p:spPr>
      </p:pic>
      <p:pic>
        <p:nvPicPr>
          <p:cNvPr id="10" name="Picture 9"/>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5400000">
            <a:off x="4236017" y="3292402"/>
            <a:ext cx="4137926" cy="1485040"/>
          </a:xfrm>
          <a:prstGeom prst="rect">
            <a:avLst/>
          </a:prstGeom>
        </p:spPr>
      </p:pic>
    </p:spTree>
    <p:extLst>
      <p:ext uri="{BB962C8B-B14F-4D97-AF65-F5344CB8AC3E}">
        <p14:creationId xmlns:p14="http://schemas.microsoft.com/office/powerpoint/2010/main" val="7427031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dinners </a:t>
            </a:r>
          </a:p>
        </p:txBody>
      </p:sp>
      <p:pic>
        <p:nvPicPr>
          <p:cNvPr id="5" name="Content Placeholder 4"/>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2261291" y="1792327"/>
            <a:ext cx="7638937" cy="4462874"/>
          </a:xfrm>
          <a:prstGeom prst="rect">
            <a:avLst/>
          </a:prstGeom>
        </p:spPr>
      </p:pic>
      <p:pic>
        <p:nvPicPr>
          <p:cNvPr id="4" name="Picture 3"/>
          <p:cNvPicPr>
            <a:picLocks noChangeAspect="1"/>
          </p:cNvPicPr>
          <p:nvPr/>
        </p:nvPicPr>
        <p:blipFill>
          <a:blip r:embed="rId4"/>
          <a:stretch>
            <a:fillRect/>
          </a:stretch>
        </p:blipFill>
        <p:spPr>
          <a:xfrm>
            <a:off x="7567376" y="609600"/>
            <a:ext cx="3859102" cy="1182727"/>
          </a:xfrm>
          <a:prstGeom prst="rect">
            <a:avLst/>
          </a:prstGeom>
        </p:spPr>
      </p:pic>
      <p:sp>
        <p:nvSpPr>
          <p:cNvPr id="6" name="Oval 5"/>
          <p:cNvSpPr/>
          <p:nvPr/>
        </p:nvSpPr>
        <p:spPr>
          <a:xfrm>
            <a:off x="7956885" y="2502569"/>
            <a:ext cx="240632" cy="288758"/>
          </a:xfrm>
          <a:prstGeom prst="ellipse">
            <a:avLst/>
          </a:prstGeom>
          <a:solidFill>
            <a:srgbClr val="ECE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Oval 2"/>
          <p:cNvSpPr/>
          <p:nvPr/>
        </p:nvSpPr>
        <p:spPr>
          <a:xfrm>
            <a:off x="7729268" y="2182483"/>
            <a:ext cx="301924" cy="320086"/>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363394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Wrap Around Care</a:t>
            </a:r>
          </a:p>
        </p:txBody>
      </p:sp>
      <p:sp>
        <p:nvSpPr>
          <p:cNvPr id="4" name="Rectangle 3"/>
          <p:cNvSpPr/>
          <p:nvPr/>
        </p:nvSpPr>
        <p:spPr>
          <a:xfrm>
            <a:off x="6693568" y="609600"/>
            <a:ext cx="4503821" cy="1231106"/>
          </a:xfrm>
          <a:prstGeom prst="rect">
            <a:avLst/>
          </a:prstGeom>
        </p:spPr>
        <p:txBody>
          <a:bodyPr wrap="square">
            <a:spAutoFit/>
          </a:bodyPr>
          <a:lstStyle/>
          <a:p>
            <a:endParaRPr lang="en-GB" sz="2800" dirty="0"/>
          </a:p>
          <a:p>
            <a:r>
              <a:rPr lang="en-GB" sz="2800" dirty="0"/>
              <a:t>MEdwards@sjt.thedcet.com</a:t>
            </a:r>
          </a:p>
          <a:p>
            <a:endParaRPr lang="en-GB" dirty="0"/>
          </a:p>
        </p:txBody>
      </p:sp>
      <p:sp>
        <p:nvSpPr>
          <p:cNvPr id="6" name="Rectangle 5"/>
          <p:cNvSpPr/>
          <p:nvPr/>
        </p:nvSpPr>
        <p:spPr>
          <a:xfrm>
            <a:off x="1084847" y="1840706"/>
            <a:ext cx="9991825" cy="1938992"/>
          </a:xfrm>
          <a:prstGeom prst="rect">
            <a:avLst/>
          </a:prstGeom>
        </p:spPr>
        <p:txBody>
          <a:bodyPr wrap="square">
            <a:spAutoFit/>
          </a:bodyPr>
          <a:lstStyle/>
          <a:p>
            <a:r>
              <a:rPr lang="en-GB" sz="2400" b="1" dirty="0"/>
              <a:t>Breakfast Club  </a:t>
            </a:r>
            <a:r>
              <a:rPr lang="en-GB" sz="2400" dirty="0"/>
              <a:t>From 7.30 am Monday – Friday</a:t>
            </a:r>
          </a:p>
          <a:p>
            <a:r>
              <a:rPr lang="en-GB" sz="2400" dirty="0"/>
              <a:t>8.00am-8.40am    £6.50</a:t>
            </a:r>
          </a:p>
          <a:p>
            <a:r>
              <a:rPr lang="en-GB" sz="2400" dirty="0"/>
              <a:t>7.45am- 8.40am    £7.00</a:t>
            </a:r>
          </a:p>
          <a:p>
            <a:r>
              <a:rPr lang="en-GB" sz="2400" dirty="0"/>
              <a:t>7.30am -8.40am    £8.50</a:t>
            </a:r>
          </a:p>
          <a:p>
            <a:r>
              <a:rPr lang="en-GB" sz="2400" dirty="0"/>
              <a:t>       </a:t>
            </a:r>
          </a:p>
        </p:txBody>
      </p:sp>
      <p:sp>
        <p:nvSpPr>
          <p:cNvPr id="7" name="Rectangle 6"/>
          <p:cNvSpPr/>
          <p:nvPr/>
        </p:nvSpPr>
        <p:spPr>
          <a:xfrm>
            <a:off x="1084847" y="4107910"/>
            <a:ext cx="10401300" cy="1938992"/>
          </a:xfrm>
          <a:prstGeom prst="rect">
            <a:avLst/>
          </a:prstGeom>
        </p:spPr>
        <p:txBody>
          <a:bodyPr wrap="square">
            <a:spAutoFit/>
          </a:bodyPr>
          <a:lstStyle/>
          <a:p>
            <a:r>
              <a:rPr lang="en-GB" sz="2400" b="1" dirty="0"/>
              <a:t>After School Club </a:t>
            </a:r>
          </a:p>
          <a:p>
            <a:r>
              <a:rPr lang="en-GB" sz="2400" dirty="0"/>
              <a:t>Available from the end of the school day until 5.30 pm, Monday - Friday.  </a:t>
            </a:r>
          </a:p>
          <a:p>
            <a:endParaRPr lang="en-GB" sz="2400" dirty="0"/>
          </a:p>
          <a:p>
            <a:r>
              <a:rPr lang="en-GB" sz="2400" dirty="0"/>
              <a:t>After school can be booked in 15 minute blocks at £1.75 per 15 minutes / £7.00 per hour. </a:t>
            </a:r>
          </a:p>
        </p:txBody>
      </p:sp>
    </p:spTree>
    <p:extLst>
      <p:ext uri="{BB962C8B-B14F-4D97-AF65-F5344CB8AC3E}">
        <p14:creationId xmlns:p14="http://schemas.microsoft.com/office/powerpoint/2010/main" val="1326596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0769" y="412653"/>
            <a:ext cx="4313083" cy="6127734"/>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7748" y="4967011"/>
            <a:ext cx="3785936" cy="1573376"/>
          </a:xfrm>
          <a:prstGeom prst="rect">
            <a:avLst/>
          </a:prstGeom>
        </p:spPr>
      </p:pic>
      <p:pic>
        <p:nvPicPr>
          <p:cNvPr id="6" name="Picture 5"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2336" y="1698006"/>
            <a:ext cx="2176127" cy="3082124"/>
          </a:xfrm>
          <a:prstGeom prst="rect">
            <a:avLst/>
          </a:prstGeom>
        </p:spPr>
      </p:pic>
      <p:sp>
        <p:nvSpPr>
          <p:cNvPr id="7" name="Title 1"/>
          <p:cNvSpPr>
            <a:spLocks noGrp="1"/>
          </p:cNvSpPr>
          <p:nvPr>
            <p:ph type="title"/>
          </p:nvPr>
        </p:nvSpPr>
        <p:spPr>
          <a:xfrm>
            <a:off x="1143000" y="609600"/>
            <a:ext cx="9875520" cy="1356360"/>
          </a:xfrm>
        </p:spPr>
        <p:txBody>
          <a:bodyPr/>
          <a:lstStyle/>
          <a:p>
            <a:r>
              <a:rPr lang="en-GB" dirty="0"/>
              <a:t>School Readiness </a:t>
            </a:r>
          </a:p>
        </p:txBody>
      </p:sp>
    </p:spTree>
    <p:extLst>
      <p:ext uri="{BB962C8B-B14F-4D97-AF65-F5344CB8AC3E}">
        <p14:creationId xmlns:p14="http://schemas.microsoft.com/office/powerpoint/2010/main" val="37943581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Dates </a:t>
            </a:r>
          </a:p>
        </p:txBody>
      </p:sp>
      <p:sp>
        <p:nvSpPr>
          <p:cNvPr id="3" name="Content Placeholder 2"/>
          <p:cNvSpPr>
            <a:spLocks noGrp="1"/>
          </p:cNvSpPr>
          <p:nvPr>
            <p:ph idx="1"/>
          </p:nvPr>
        </p:nvSpPr>
        <p:spPr>
          <a:xfrm>
            <a:off x="845018" y="1837623"/>
            <a:ext cx="10471484" cy="4354629"/>
          </a:xfrm>
        </p:spPr>
        <p:txBody>
          <a:bodyPr>
            <a:normAutofit lnSpcReduction="10000"/>
          </a:bodyPr>
          <a:lstStyle/>
          <a:p>
            <a:r>
              <a:rPr lang="en-GB" sz="2400" dirty="0">
                <a:solidFill>
                  <a:schemeClr val="tx1"/>
                </a:solidFill>
              </a:rPr>
              <a:t>Wednesday 25th June 9.30 – 11am - Settling session 1 (Explore the classroom)</a:t>
            </a:r>
          </a:p>
          <a:p>
            <a:r>
              <a:rPr lang="en-GB" sz="2400" dirty="0">
                <a:solidFill>
                  <a:schemeClr val="tx1"/>
                </a:solidFill>
              </a:rPr>
              <a:t>Wednesday 2nd July 9.30 - 11am- Settling session 2 (Meet more friends)</a:t>
            </a:r>
          </a:p>
          <a:p>
            <a:r>
              <a:rPr lang="en-GB" sz="2400" dirty="0" smtClean="0">
                <a:solidFill>
                  <a:schemeClr val="tx1"/>
                </a:solidFill>
              </a:rPr>
              <a:t>Wednesday </a:t>
            </a:r>
            <a:r>
              <a:rPr lang="en-GB" sz="2400" dirty="0">
                <a:solidFill>
                  <a:schemeClr val="tx1"/>
                </a:solidFill>
              </a:rPr>
              <a:t>9th July 9.30 – 11am- Settling session 3 (Forest school)</a:t>
            </a:r>
          </a:p>
          <a:p>
            <a:r>
              <a:rPr lang="en-GB" sz="2400" dirty="0">
                <a:solidFill>
                  <a:schemeClr val="tx1"/>
                </a:solidFill>
              </a:rPr>
              <a:t>Tuesday 2nd September – INSET day- no school</a:t>
            </a:r>
          </a:p>
          <a:p>
            <a:r>
              <a:rPr lang="en-GB" sz="2400" dirty="0">
                <a:solidFill>
                  <a:schemeClr val="tx1"/>
                </a:solidFill>
              </a:rPr>
              <a:t>Wednesday 3rd September – INSET day – no school</a:t>
            </a:r>
          </a:p>
          <a:p>
            <a:r>
              <a:rPr lang="en-GB" sz="2400" dirty="0">
                <a:solidFill>
                  <a:schemeClr val="tx1"/>
                </a:solidFill>
              </a:rPr>
              <a:t>Thursday 4th September – No school for Reception pupils due to home visits. All other pupils are in school </a:t>
            </a:r>
          </a:p>
          <a:p>
            <a:r>
              <a:rPr lang="en-GB" sz="2400" dirty="0">
                <a:solidFill>
                  <a:schemeClr val="tx1"/>
                </a:solidFill>
              </a:rPr>
              <a:t>Friday 5th September – No school for Reception pupils due to home visits. All other pupils are in school. </a:t>
            </a:r>
          </a:p>
          <a:p>
            <a:r>
              <a:rPr lang="en-GB" sz="2400" dirty="0">
                <a:solidFill>
                  <a:schemeClr val="tx1"/>
                </a:solidFill>
              </a:rPr>
              <a:t>Monday 8</a:t>
            </a:r>
            <a:r>
              <a:rPr lang="en-GB" sz="2400" baseline="30000" dirty="0">
                <a:solidFill>
                  <a:schemeClr val="tx1"/>
                </a:solidFill>
              </a:rPr>
              <a:t>th</a:t>
            </a:r>
            <a:r>
              <a:rPr lang="en-GB" sz="2400" dirty="0">
                <a:solidFill>
                  <a:schemeClr val="tx1"/>
                </a:solidFill>
              </a:rPr>
              <a:t> September – First day of school 8.35am- 3.15pm</a:t>
            </a:r>
          </a:p>
        </p:txBody>
      </p:sp>
    </p:spTree>
    <p:extLst>
      <p:ext uri="{BB962C8B-B14F-4D97-AF65-F5344CB8AC3E}">
        <p14:creationId xmlns:p14="http://schemas.microsoft.com/office/powerpoint/2010/main" val="2949519184"/>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1_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ed257c8-e133-45e5-8b58-cbffe1dcb22b">
      <Terms xmlns="http://schemas.microsoft.com/office/infopath/2007/PartnerControls"/>
    </lcf76f155ced4ddcb4097134ff3c332f>
    <TaxCatchAll xmlns="6a9585bf-0d1f-4bed-ae02-92ec8346d1e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8734F489D6CEC489888B43AEDDE2631" ma:contentTypeVersion="12" ma:contentTypeDescription="Create a new document." ma:contentTypeScope="" ma:versionID="42624af99374cc36ac21b3c27cd6c6bb">
  <xsd:schema xmlns:xsd="http://www.w3.org/2001/XMLSchema" xmlns:xs="http://www.w3.org/2001/XMLSchema" xmlns:p="http://schemas.microsoft.com/office/2006/metadata/properties" xmlns:ns2="ded257c8-e133-45e5-8b58-cbffe1dcb22b" xmlns:ns3="6a9585bf-0d1f-4bed-ae02-92ec8346d1e6" targetNamespace="http://schemas.microsoft.com/office/2006/metadata/properties" ma:root="true" ma:fieldsID="428180aa47eb59f2aaa6f1356389c8ce" ns2:_="" ns3:_="">
    <xsd:import namespace="ded257c8-e133-45e5-8b58-cbffe1dcb22b"/>
    <xsd:import namespace="6a9585bf-0d1f-4bed-ae02-92ec8346d1e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ed257c8-e133-45e5-8b58-cbffe1dcb22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1958d5a-1ab8-438d-bac3-3d2253452e23"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9585bf-0d1f-4bed-ae02-92ec8346d1e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c8c126ae-97a6-4588-83b1-97138be0c053}" ma:internalName="TaxCatchAll" ma:showField="CatchAllData" ma:web="6a9585bf-0d1f-4bed-ae02-92ec8346d1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9B8259-E252-4D9A-BC40-AC9655B1D0F4}">
  <ds:schemaRefs>
    <ds:schemaRef ds:uri="http://schemas.microsoft.com/office/2006/metadata/properties"/>
    <ds:schemaRef ds:uri="http://purl.org/dc/terms/"/>
    <ds:schemaRef ds:uri="ded257c8-e133-45e5-8b58-cbffe1dcb22b"/>
    <ds:schemaRef ds:uri="http://schemas.microsoft.com/office/2006/documentManagement/types"/>
    <ds:schemaRef ds:uri="http://purl.org/dc/elements/1.1/"/>
    <ds:schemaRef ds:uri="http://schemas.openxmlformats.org/package/2006/metadata/core-properties"/>
    <ds:schemaRef ds:uri="http://purl.org/dc/dcmitype/"/>
    <ds:schemaRef ds:uri="6a9585bf-0d1f-4bed-ae02-92ec8346d1e6"/>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BB559637-1215-423A-9DC7-E774AB826BBD}">
  <ds:schemaRefs>
    <ds:schemaRef ds:uri="http://schemas.microsoft.com/sharepoint/v3/contenttype/forms"/>
  </ds:schemaRefs>
</ds:datastoreItem>
</file>

<file path=customXml/itemProps3.xml><?xml version="1.0" encoding="utf-8"?>
<ds:datastoreItem xmlns:ds="http://schemas.openxmlformats.org/officeDocument/2006/customXml" ds:itemID="{81AFC100-877A-4E54-928C-731865FAA2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ed257c8-e133-45e5-8b58-cbffe1dcb22b"/>
    <ds:schemaRef ds:uri="6a9585bf-0d1f-4bed-ae02-92ec8346d1e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832</TotalTime>
  <Words>2750</Words>
  <Application>Microsoft Office PowerPoint</Application>
  <PresentationFormat>Widescreen</PresentationFormat>
  <Paragraphs>384</Paragraphs>
  <Slides>15</Slides>
  <Notes>15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15</vt:i4>
      </vt:variant>
    </vt:vector>
  </HeadingPairs>
  <TitlesOfParts>
    <vt:vector size="21" baseType="lpstr">
      <vt:lpstr>Arial</vt:lpstr>
      <vt:lpstr>Arial Rounded MT Bold</vt:lpstr>
      <vt:lpstr>Calibri</vt:lpstr>
      <vt:lpstr>Corbel</vt:lpstr>
      <vt:lpstr>Basis</vt:lpstr>
      <vt:lpstr>1_Basis</vt:lpstr>
      <vt:lpstr>Welcome Meeting</vt:lpstr>
      <vt:lpstr>PowerPoint Presentation</vt:lpstr>
      <vt:lpstr>PowerPoint Presentation</vt:lpstr>
      <vt:lpstr>A Typical Day</vt:lpstr>
      <vt:lpstr>The EYFS Curriculum and purposeful play</vt:lpstr>
      <vt:lpstr>Evidence Me</vt:lpstr>
      <vt:lpstr>The Environment </vt:lpstr>
      <vt:lpstr>Life experiences </vt:lpstr>
      <vt:lpstr>Phonics </vt:lpstr>
      <vt:lpstr>Google Classroom</vt:lpstr>
      <vt:lpstr>Uniform </vt:lpstr>
      <vt:lpstr>School dinners </vt:lpstr>
      <vt:lpstr>Wrap Around Care</vt:lpstr>
      <vt:lpstr>School Readiness </vt:lpstr>
      <vt:lpstr>Dates </vt:lpstr>
    </vt:vector>
  </TitlesOfParts>
  <Company>St Joseph and St Teresa Catholic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Thompson</dc:creator>
  <cp:lastModifiedBy>Ruth Thompson</cp:lastModifiedBy>
  <cp:revision>698</cp:revision>
  <cp:lastPrinted>2023-06-12T15:49:21Z</cp:lastPrinted>
  <dcterms:created xsi:type="dcterms:W3CDTF">2023-05-03T12:29:06Z</dcterms:created>
  <dcterms:modified xsi:type="dcterms:W3CDTF">2025-06-13T13:46:47Z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0x01010088734F489D6CEC489888B43AEDDE2631</vt:lpwstr>
  </property>
  <property fmtid="{D5CDD505-2E9C-101B-9397-08002B2CF9AE}" pid="3" name="MediaServiceImageTags">
    <vt:lpwstr/>
  </property>
</Properties>
</file>